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02" r:id="rId5"/>
    <p:sldId id="515" r:id="rId6"/>
    <p:sldId id="443" r:id="rId7"/>
    <p:sldId id="516" r:id="rId8"/>
    <p:sldId id="527" r:id="rId9"/>
    <p:sldId id="517" r:id="rId10"/>
    <p:sldId id="524" r:id="rId11"/>
    <p:sldId id="525" r:id="rId12"/>
    <p:sldId id="529" r:id="rId13"/>
  </p:sldIdLst>
  <p:sldSz cx="12188825" cy="6858000"/>
  <p:notesSz cx="6797675" cy="98726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1A4"/>
    <a:srgbClr val="02A7EA"/>
    <a:srgbClr val="FDCC27"/>
    <a:srgbClr val="0C6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1" autoAdjust="0"/>
  </p:normalViewPr>
  <p:slideViewPr>
    <p:cSldViewPr>
      <p:cViewPr>
        <p:scale>
          <a:sx n="70" d="100"/>
          <a:sy n="70" d="100"/>
        </p:scale>
        <p:origin x="468" y="3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Marcet" userId="2a254946-556c-4898-b496-dd1c3c7c6b61" providerId="ADAL" clId="{9DAB7F48-3C30-4401-86C2-A14F6869DEE9}"/>
    <pc:docChg chg="custSel modSld">
      <pc:chgData name="Alexis Marcet" userId="2a254946-556c-4898-b496-dd1c3c7c6b61" providerId="ADAL" clId="{9DAB7F48-3C30-4401-86C2-A14F6869DEE9}" dt="2023-11-23T08:09:44.612" v="111" actId="113"/>
      <pc:docMkLst>
        <pc:docMk/>
      </pc:docMkLst>
      <pc:sldChg chg="modSp mod">
        <pc:chgData name="Alexis Marcet" userId="2a254946-556c-4898-b496-dd1c3c7c6b61" providerId="ADAL" clId="{9DAB7F48-3C30-4401-86C2-A14F6869DEE9}" dt="2023-11-23T08:09:44.612" v="111" actId="113"/>
        <pc:sldMkLst>
          <pc:docMk/>
          <pc:sldMk cId="955448714" sldId="516"/>
        </pc:sldMkLst>
        <pc:spChg chg="mod">
          <ac:chgData name="Alexis Marcet" userId="2a254946-556c-4898-b496-dd1c3c7c6b61" providerId="ADAL" clId="{9DAB7F48-3C30-4401-86C2-A14F6869DEE9}" dt="2023-11-23T08:09:44.612" v="111" actId="113"/>
          <ac:spMkLst>
            <pc:docMk/>
            <pc:sldMk cId="955448714" sldId="516"/>
            <ac:spMk id="3" creationId="{5A25284F-72C2-88FE-4524-01F0F8F9FD2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La pratique sportive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L’engagement dans des projets collectifs, solidaires, etc.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Les situations du quotidien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Cadre et outils à </a:t>
          </a:r>
          <a:r>
            <a:rPr lang="fr-FR" sz="1600" b="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designer</a:t>
          </a:r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avec soin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Evaluation basée sur le croisement des regards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Création d’outils et supports </a:t>
          </a:r>
          <a:r>
            <a:rPr lang="fr-FR" sz="1600" b="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ad hoc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BE7A5-EF3C-4950-B287-E784E3D66A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6982B8-B4B6-411E-968B-E91973D00F4E}">
      <dgm:prSet phldrT="[Texte]" custT="1"/>
      <dgm:spPr>
        <a:solidFill>
          <a:srgbClr val="FDCC27"/>
        </a:solidFill>
      </dgm:spPr>
      <dgm:t>
        <a:bodyPr/>
        <a:lstStyle/>
        <a:p>
          <a:r>
            <a:rPr lang="fr-FR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Recours à des référentiels et/ou acteurs reconnus</a:t>
          </a:r>
        </a:p>
      </dgm:t>
    </dgm:pt>
    <dgm:pt modelId="{8F1A56EF-BDAF-44C3-AA38-FF0C10FB8E69}" type="par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A9D9E-AB22-411E-802F-95163233F919}" type="sibTrans" cxnId="{2E94BE3B-EC7A-4A88-9707-EAAA99565042}">
      <dgm:prSet/>
      <dgm:spPr/>
      <dgm:t>
        <a:bodyPr/>
        <a:lstStyle/>
        <a:p>
          <a:endParaRPr lang="fr-FR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1EB3AA-617E-4B19-ABC9-2057D3A2F04F}" type="pres">
      <dgm:prSet presAssocID="{D55BE7A5-EF3C-4950-B287-E784E3D66AC1}" presName="Name0" presStyleCnt="0">
        <dgm:presLayoutVars>
          <dgm:dir/>
          <dgm:animLvl val="lvl"/>
          <dgm:resizeHandles val="exact"/>
        </dgm:presLayoutVars>
      </dgm:prSet>
      <dgm:spPr/>
    </dgm:pt>
    <dgm:pt modelId="{8D666929-1872-40E6-997B-2C07D6F534D8}" type="pres">
      <dgm:prSet presAssocID="{9E6982B8-B4B6-411E-968B-E91973D00F4E}" presName="linNode" presStyleCnt="0"/>
      <dgm:spPr/>
    </dgm:pt>
    <dgm:pt modelId="{46C02442-19FD-4E00-B565-195B6A5F213D}" type="pres">
      <dgm:prSet presAssocID="{9E6982B8-B4B6-411E-968B-E91973D00F4E}" presName="parentText" presStyleLbl="node1" presStyleIdx="0" presStyleCnt="1" custLinFactNeighborY="-49">
        <dgm:presLayoutVars>
          <dgm:chMax val="1"/>
          <dgm:bulletEnabled val="1"/>
        </dgm:presLayoutVars>
      </dgm:prSet>
      <dgm:spPr/>
    </dgm:pt>
  </dgm:ptLst>
  <dgm:cxnLst>
    <dgm:cxn modelId="{2E94BE3B-EC7A-4A88-9707-EAAA99565042}" srcId="{D55BE7A5-EF3C-4950-B287-E784E3D66AC1}" destId="{9E6982B8-B4B6-411E-968B-E91973D00F4E}" srcOrd="0" destOrd="0" parTransId="{8F1A56EF-BDAF-44C3-AA38-FF0C10FB8E69}" sibTransId="{73EA9D9E-AB22-411E-802F-95163233F919}"/>
    <dgm:cxn modelId="{2D327475-F360-49D4-8DBB-25E551688DBB}" type="presOf" srcId="{D55BE7A5-EF3C-4950-B287-E784E3D66AC1}" destId="{271EB3AA-617E-4B19-ABC9-2057D3A2F04F}" srcOrd="0" destOrd="0" presId="urn:microsoft.com/office/officeart/2005/8/layout/vList5"/>
    <dgm:cxn modelId="{8E6F679B-6F7D-48C0-942B-053CAA793838}" type="presOf" srcId="{9E6982B8-B4B6-411E-968B-E91973D00F4E}" destId="{46C02442-19FD-4E00-B565-195B6A5F213D}" srcOrd="0" destOrd="0" presId="urn:microsoft.com/office/officeart/2005/8/layout/vList5"/>
    <dgm:cxn modelId="{10E2FDF0-1BDB-4FBC-9126-CCF6960BC5E2}" type="presParOf" srcId="{271EB3AA-617E-4B19-ABC9-2057D3A2F04F}" destId="{8D666929-1872-40E6-997B-2C07D6F534D8}" srcOrd="0" destOrd="0" presId="urn:microsoft.com/office/officeart/2005/8/layout/vList5"/>
    <dgm:cxn modelId="{BD1A2F02-2C44-4F69-BC0A-8503F9AF37B8}" type="presParOf" srcId="{8D666929-1872-40E6-997B-2C07D6F534D8}" destId="{46C02442-19FD-4E00-B565-195B6A5F21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008112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La pratique sportive</a:t>
          </a:r>
        </a:p>
      </dsp:txBody>
      <dsp:txXfrm>
        <a:off x="1933141" y="49212"/>
        <a:ext cx="2020996" cy="909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008112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L’engagement dans des projets collectifs, solidaires, etc.</a:t>
          </a:r>
        </a:p>
      </dsp:txBody>
      <dsp:txXfrm>
        <a:off x="1933141" y="49212"/>
        <a:ext cx="2020996" cy="909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008112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Les situations du quotidien</a:t>
          </a:r>
        </a:p>
      </dsp:txBody>
      <dsp:txXfrm>
        <a:off x="1933141" y="49212"/>
        <a:ext cx="2020996" cy="909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237103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Cadre et outils à </a:t>
          </a:r>
          <a:r>
            <a:rPr lang="fr-FR" sz="1600" b="0" i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designer</a:t>
          </a: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avec soin</a:t>
          </a:r>
        </a:p>
      </dsp:txBody>
      <dsp:txXfrm>
        <a:off x="1944319" y="60390"/>
        <a:ext cx="1998640" cy="1116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237103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Evaluation basée sur le croisement des regards</a:t>
          </a:r>
        </a:p>
      </dsp:txBody>
      <dsp:txXfrm>
        <a:off x="1944319" y="60390"/>
        <a:ext cx="1998640" cy="11163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237103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Création d’outils et supports </a:t>
          </a:r>
          <a:r>
            <a:rPr lang="fr-FR" sz="1600" b="0" i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ad hoc</a:t>
          </a:r>
        </a:p>
      </dsp:txBody>
      <dsp:txXfrm>
        <a:off x="1944319" y="60390"/>
        <a:ext cx="1998640" cy="11163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2442-19FD-4E00-B565-195B6A5F213D}">
      <dsp:nvSpPr>
        <dsp:cNvPr id="0" name=""/>
        <dsp:cNvSpPr/>
      </dsp:nvSpPr>
      <dsp:spPr>
        <a:xfrm>
          <a:off x="1883929" y="0"/>
          <a:ext cx="2119420" cy="1237103"/>
        </a:xfrm>
        <a:prstGeom prst="roundRect">
          <a:avLst/>
        </a:prstGeom>
        <a:solidFill>
          <a:srgbClr val="FDCC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Recours à des référentiels et/ou acteurs reconnus</a:t>
          </a:r>
        </a:p>
      </dsp:txBody>
      <dsp:txXfrm>
        <a:off x="1944319" y="60390"/>
        <a:ext cx="1998640" cy="111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3A02-E48D-4076-BEA0-FD5B88210BDD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38575-DF7A-4A1D-A05F-03F8795D6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3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EE235-D110-4837-8EA9-09CF475300F5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626C-E4A5-420F-AEB0-7063E092907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3699804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18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2" y="1517064"/>
            <a:ext cx="11734799" cy="4959936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85750" indent="-28575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2A7EA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539750" indent="-285750">
              <a:spcBef>
                <a:spcPts val="0"/>
              </a:spcBef>
              <a:buClr>
                <a:srgbClr val="02A7EA"/>
              </a:buClr>
              <a:buFont typeface="Segoe UI" panose="020B0502040204020203" pitchFamily="34" charset="0"/>
              <a:buChar char="→"/>
              <a:defRPr sz="1400">
                <a:solidFill>
                  <a:schemeClr val="tx1"/>
                </a:solidFill>
              </a:defRPr>
            </a:lvl2pPr>
            <a:lvl3pPr marL="804863" indent="-303213">
              <a:spcBef>
                <a:spcPts val="0"/>
              </a:spcBef>
              <a:buClr>
                <a:srgbClr val="02A7EA"/>
              </a:buClr>
              <a:buFont typeface="Segoe UI" panose="020B0502040204020203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1163638" indent="-303213">
              <a:buClr>
                <a:srgbClr val="02A7EA"/>
              </a:buClr>
              <a:buFont typeface="Segoe UI" panose="020B0502040204020203" pitchFamily="34" charset="0"/>
              <a:buChar char="–"/>
              <a:defRPr sz="1400"/>
            </a:lvl4pPr>
          </a:lstStyle>
          <a:p>
            <a:pPr lvl="0"/>
            <a:r>
              <a:rPr lang="fr-FR" noProof="0" dirty="0"/>
              <a:t>QDQD</a:t>
            </a:r>
          </a:p>
          <a:p>
            <a:pPr lvl="1"/>
            <a:r>
              <a:rPr lang="fr-FR" noProof="0" dirty="0"/>
              <a:t>,!:,:,!:,!:,:</a:t>
            </a:r>
          </a:p>
          <a:p>
            <a:pPr lvl="2"/>
            <a:r>
              <a:rPr lang="fr-FR" noProof="0" dirty="0" err="1"/>
              <a:t>Ùmk</a:t>
            </a:r>
            <a:endParaRPr lang="fr-FR" noProof="0" dirty="0"/>
          </a:p>
          <a:p>
            <a:pPr lvl="3"/>
            <a:r>
              <a:rPr lang="fr-FR" noProof="0" dirty="0" err="1"/>
              <a:t>Ùmk</a:t>
            </a:r>
            <a:endParaRPr lang="fr-FR" noProof="0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3" y="1013008"/>
            <a:ext cx="11734798" cy="327760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7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8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932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6243713" y="1552117"/>
            <a:ext cx="5718099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242126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4541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marqu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777875" marR="0" indent="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noFill/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6243713" y="1552117"/>
            <a:ext cx="5718099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242126" y="2045511"/>
            <a:ext cx="5718098" cy="4432663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>
                <a:solidFill>
                  <a:schemeClr val="tx1"/>
                </a:solidFill>
              </a:defRPr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>
                <a:solidFill>
                  <a:schemeClr val="tx1"/>
                </a:solidFill>
              </a:defRPr>
            </a:lvl3pPr>
            <a:lvl4pPr marL="1081088" indent="-303213">
              <a:buFont typeface="Segoe UI" panose="020B0502040204020203" pitchFamily="34" charset="0"/>
              <a:buChar char="–"/>
              <a:defRPr lang="fr-FR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lvl="3"/>
            <a:r>
              <a:rPr lang="fr-FR" sz="14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</a:t>
            </a:r>
            <a:r>
              <a:rPr lang="fr-FR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-tiret</a:t>
            </a:r>
            <a:endParaRPr lang="fr-FR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634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77275"/>
            <a:ext cx="3780000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49"/>
          </p:nvPr>
        </p:nvSpPr>
        <p:spPr>
          <a:xfrm>
            <a:off x="4150157" y="1577515"/>
            <a:ext cx="3780000" cy="327760"/>
          </a:xfrm>
          <a:prstGeom prst="rect">
            <a:avLst/>
          </a:prstGeom>
          <a:solidFill>
            <a:srgbClr val="FDCC27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50"/>
          </p:nvPr>
        </p:nvSpPr>
        <p:spPr>
          <a:xfrm>
            <a:off x="8048253" y="1577515"/>
            <a:ext cx="3780000" cy="327760"/>
          </a:xfrm>
          <a:prstGeom prst="rect">
            <a:avLst/>
          </a:prstGeom>
          <a:solidFill>
            <a:srgbClr val="02A1A4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2" y="2057400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  <a:lvl5pPr marL="2437973" indent="0">
              <a:buNone/>
              <a:defRPr/>
            </a:lvl5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4150156" y="2057400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8048253" y="2051304"/>
            <a:ext cx="3780000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7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8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4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3" name="Espace réservé du graphique 2"/>
          <p:cNvSpPr>
            <a:spLocks noGrp="1"/>
          </p:cNvSpPr>
          <p:nvPr>
            <p:ph type="chart" sz="quarter" idx="47"/>
          </p:nvPr>
        </p:nvSpPr>
        <p:spPr>
          <a:xfrm>
            <a:off x="6238875" y="1552575"/>
            <a:ext cx="5832475" cy="492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1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et de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27014" y="2045511"/>
            <a:ext cx="5718098" cy="4432663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182563" indent="-182563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47675" indent="-287338">
              <a:buClr>
                <a:srgbClr val="0070C0"/>
              </a:buClr>
              <a:buFont typeface="Segoe UI" panose="020B0502040204020203" pitchFamily="34" charset="0"/>
              <a:buChar char="→"/>
              <a:defRPr sz="1400"/>
            </a:lvl2pPr>
            <a:lvl3pPr marL="712788" indent="-212725">
              <a:buClr>
                <a:srgbClr val="0070C0"/>
              </a:buClr>
              <a:buFont typeface="Segoe UI" panose="020B0502040204020203" pitchFamily="34" charset="0"/>
              <a:buChar char="–"/>
              <a:defRPr sz="1400"/>
            </a:lvl3pPr>
            <a:lvl4pPr marL="1081088" marR="0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 sz="1400"/>
            </a:lvl4pPr>
          </a:lstStyle>
          <a:p>
            <a:pPr lvl="0"/>
            <a:r>
              <a:rPr lang="fr-FR" noProof="0" dirty="0"/>
              <a:t>tiret</a:t>
            </a:r>
          </a:p>
          <a:p>
            <a:pPr lvl="1"/>
            <a:r>
              <a:rPr lang="fr-FR" noProof="0" dirty="0"/>
              <a:t>S-tiret</a:t>
            </a:r>
          </a:p>
          <a:p>
            <a:pPr lvl="2"/>
            <a:r>
              <a:rPr lang="fr-FR" noProof="0" dirty="0"/>
              <a:t>Ss-tiret</a:t>
            </a:r>
          </a:p>
          <a:p>
            <a:pPr marL="1081088" marR="0" lvl="3" indent="-303213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–"/>
              <a:tabLst/>
              <a:defRPr/>
            </a:pPr>
            <a:r>
              <a:rPr lang="fr-FR" noProof="0" dirty="0" err="1"/>
              <a:t>Sss</a:t>
            </a:r>
            <a:r>
              <a:rPr lang="fr-FR" noProof="0" dirty="0"/>
              <a:t>-tiret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27012" y="1551877"/>
            <a:ext cx="5718099" cy="327760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048776"/>
            <a:ext cx="11734798" cy="2466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ctr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14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15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6" name="Espace réservé pour une image  5"/>
          <p:cNvSpPr>
            <a:spLocks noGrp="1"/>
          </p:cNvSpPr>
          <p:nvPr>
            <p:ph type="pic" sz="quarter" idx="47"/>
          </p:nvPr>
        </p:nvSpPr>
        <p:spPr>
          <a:xfrm>
            <a:off x="6165850" y="1552575"/>
            <a:ext cx="5905500" cy="492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2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441" y="1150376"/>
            <a:ext cx="10969943" cy="653025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013" y="116632"/>
            <a:ext cx="11844063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37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87013" y="92252"/>
            <a:ext cx="174751" cy="744460"/>
            <a:chOff x="3557461" y="4473142"/>
            <a:chExt cx="174751" cy="744460"/>
          </a:xfrm>
        </p:grpSpPr>
        <p:sp>
          <p:nvSpPr>
            <p:cNvPr id="6" name="Shape 665"/>
            <p:cNvSpPr/>
            <p:nvPr userDrawn="1"/>
          </p:nvSpPr>
          <p:spPr>
            <a:xfrm>
              <a:off x="3557461" y="4473142"/>
              <a:ext cx="22351" cy="432000"/>
            </a:xfrm>
            <a:prstGeom prst="rect">
              <a:avLst/>
            </a:prstGeom>
            <a:solidFill>
              <a:srgbClr val="02A1A4">
                <a:alpha val="75000"/>
              </a:srgbClr>
            </a:solidFill>
            <a:ln w="12700" cap="flat">
              <a:solidFill>
                <a:srgbClr val="02A1A4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400" dirty="0">
                <a:latin typeface="+mj-lt"/>
              </a:endParaRPr>
            </a:p>
          </p:txBody>
        </p:sp>
        <p:sp>
          <p:nvSpPr>
            <p:cNvPr id="7" name="Shape 665"/>
            <p:cNvSpPr/>
            <p:nvPr userDrawn="1"/>
          </p:nvSpPr>
          <p:spPr>
            <a:xfrm>
              <a:off x="3633661" y="4633202"/>
              <a:ext cx="22351" cy="432000"/>
            </a:xfrm>
            <a:prstGeom prst="rect">
              <a:avLst/>
            </a:prstGeom>
            <a:solidFill>
              <a:srgbClr val="FDCC27">
                <a:alpha val="75000"/>
              </a:srgbClr>
            </a:solidFill>
            <a:ln w="12700" cap="flat">
              <a:solidFill>
                <a:srgbClr val="FDCC27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" name="Shape 665"/>
            <p:cNvSpPr/>
            <p:nvPr userDrawn="1"/>
          </p:nvSpPr>
          <p:spPr>
            <a:xfrm>
              <a:off x="3709861" y="4785602"/>
              <a:ext cx="22351" cy="432000"/>
            </a:xfrm>
            <a:prstGeom prst="rect">
              <a:avLst/>
            </a:prstGeom>
            <a:solidFill>
              <a:srgbClr val="02A7EA">
                <a:alpha val="75000"/>
              </a:srgbClr>
            </a:solidFill>
            <a:ln w="12700" cap="flat">
              <a:solidFill>
                <a:srgbClr val="02A7EA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01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s écr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88825" cy="4272000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2400"/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50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090" y="6474024"/>
            <a:ext cx="609441" cy="3077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121899" tIns="60949" rIns="121899" bIns="60949" rtlCol="0" anchor="t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 algn="r"/>
              <a:t>‹N°›</a:t>
            </a:fld>
            <a:endParaRPr lang="id-ID" sz="8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2"/>
          <p:cNvSpPr txBox="1">
            <a:spLocks/>
          </p:cNvSpPr>
          <p:nvPr/>
        </p:nvSpPr>
        <p:spPr>
          <a:xfrm>
            <a:off x="10285411" y="6474024"/>
            <a:ext cx="1090825" cy="307776"/>
          </a:xfrm>
          <a:prstGeom prst="rect">
            <a:avLst/>
          </a:prstGeom>
          <a:solidFill>
            <a:srgbClr val="02A7EA"/>
          </a:solidFill>
        </p:spPr>
        <p:txBody>
          <a:bodyPr lIns="121899" tIns="60949" rIns="121899" bIns="6094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Sen" pitchFamily="50" charset="0"/>
                <a:ea typeface="+mn-ea"/>
                <a:cs typeface="Lath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i="0" kern="1200" dirty="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rPr>
              <a:t>AMNYOS</a:t>
            </a:r>
            <a:endParaRPr lang="id-ID" sz="11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8" r:id="rId2"/>
    <p:sldLayoutId id="2147483679" r:id="rId3"/>
    <p:sldLayoutId id="2147483713" r:id="rId4"/>
    <p:sldLayoutId id="2147483677" r:id="rId5"/>
    <p:sldLayoutId id="2147483718" r:id="rId6"/>
    <p:sldLayoutId id="2147483719" r:id="rId7"/>
    <p:sldLayoutId id="2147483671" r:id="rId8"/>
    <p:sldLayoutId id="2147483686" r:id="rId9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25993"/>
          <a:stretch/>
        </p:blipFill>
        <p:spPr>
          <a:xfrm>
            <a:off x="0" y="0"/>
            <a:ext cx="12188825" cy="3068960"/>
          </a:xfrm>
          <a:pattFill prst="pct5">
            <a:fgClr>
              <a:srgbClr val="02A7EA"/>
            </a:fgClr>
            <a:bgClr>
              <a:schemeClr val="bg1"/>
            </a:bgClr>
          </a:pattFill>
        </p:spPr>
      </p:pic>
      <p:grpSp>
        <p:nvGrpSpPr>
          <p:cNvPr id="2" name="Group 664"/>
          <p:cNvGrpSpPr/>
          <p:nvPr/>
        </p:nvGrpSpPr>
        <p:grpSpPr>
          <a:xfrm>
            <a:off x="0" y="4515"/>
            <a:ext cx="12179427" cy="4190999"/>
            <a:chOff x="19055" y="0"/>
            <a:chExt cx="24365199" cy="8735542"/>
          </a:xfrm>
        </p:grpSpPr>
        <p:sp>
          <p:nvSpPr>
            <p:cNvPr id="658" name="Shape 658"/>
            <p:cNvSpPr/>
            <p:nvPr/>
          </p:nvSpPr>
          <p:spPr>
            <a:xfrm>
              <a:off x="19055" y="0"/>
              <a:ext cx="3964386" cy="7429501"/>
            </a:xfrm>
            <a:prstGeom prst="rect">
              <a:avLst/>
            </a:prstGeom>
            <a:solidFill>
              <a:srgbClr val="02A1A4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3978356" y="0"/>
              <a:ext cx="3964386" cy="7429501"/>
            </a:xfrm>
            <a:prstGeom prst="rect">
              <a:avLst/>
            </a:prstGeom>
            <a:solidFill>
              <a:srgbClr val="0C639D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7914667" y="0"/>
              <a:ext cx="4296387" cy="7429501"/>
            </a:xfrm>
            <a:prstGeom prst="rect">
              <a:avLst/>
            </a:prstGeom>
            <a:solidFill>
              <a:srgbClr val="02A7E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2207343" y="0"/>
              <a:ext cx="4272022" cy="8735542"/>
            </a:xfrm>
            <a:prstGeom prst="rect">
              <a:avLst/>
            </a:prstGeom>
            <a:solidFill>
              <a:srgbClr val="FDCC27">
                <a:alpha val="9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6478411" y="0"/>
              <a:ext cx="3964386" cy="7429501"/>
            </a:xfrm>
            <a:prstGeom prst="rect">
              <a:avLst/>
            </a:prstGeom>
            <a:solidFill>
              <a:srgbClr val="02A1A4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0419868" y="0"/>
              <a:ext cx="3964386" cy="7429500"/>
            </a:xfrm>
            <a:prstGeom prst="rect">
              <a:avLst/>
            </a:prstGeom>
            <a:solidFill>
              <a:srgbClr val="02A7E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802535"/>
            <a:ext cx="2544878" cy="1067207"/>
          </a:xfrm>
          <a:prstGeom prst="rect">
            <a:avLst/>
          </a:prstGeom>
        </p:spPr>
      </p:pic>
      <p:sp>
        <p:nvSpPr>
          <p:cNvPr id="19" name="Shape 665"/>
          <p:cNvSpPr/>
          <p:nvPr/>
        </p:nvSpPr>
        <p:spPr>
          <a:xfrm>
            <a:off x="3557461" y="4473142"/>
            <a:ext cx="22351" cy="1368000"/>
          </a:xfrm>
          <a:prstGeom prst="rect">
            <a:avLst/>
          </a:prstGeom>
          <a:solidFill>
            <a:srgbClr val="02A1A4">
              <a:alpha val="75000"/>
            </a:srgbClr>
          </a:solidFill>
          <a:ln w="12700" cap="flat">
            <a:solidFill>
              <a:srgbClr val="02A1A4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400" dirty="0">
              <a:latin typeface="+mj-lt"/>
            </a:endParaRPr>
          </a:p>
        </p:txBody>
      </p:sp>
      <p:sp>
        <p:nvSpPr>
          <p:cNvPr id="20" name="Shape 666"/>
          <p:cNvSpPr/>
          <p:nvPr/>
        </p:nvSpPr>
        <p:spPr>
          <a:xfrm>
            <a:off x="3808412" y="3677071"/>
            <a:ext cx="81534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lnSpc>
                <a:spcPct val="150000"/>
              </a:lnSpc>
              <a:defRPr sz="2400">
                <a:solidFill>
                  <a:srgbClr val="3D424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L’après PIC : </a:t>
            </a:r>
            <a:b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</a:b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Partager les pratiques et construire un socle</a:t>
            </a:r>
            <a:b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</a:b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commun</a:t>
            </a: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fr-FR" sz="2800" b="1" dirty="0">
              <a:solidFill>
                <a:schemeClr val="bg2">
                  <a:lumMod val="50000"/>
                </a:schemeClr>
              </a:solidFill>
              <a:latin typeface="+mj-lt"/>
              <a:cs typeface="Segoe UI" pitchFamily="34" charset="0"/>
            </a:endParaRP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Webinaire 2</a:t>
            </a:r>
          </a:p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fr-FR" sz="2800" i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" pitchFamily="34" charset="0"/>
              </a:rPr>
              <a:t>Les enseignements des guides de capitalisation </a:t>
            </a: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fr-FR" sz="2800" b="1" dirty="0">
              <a:solidFill>
                <a:schemeClr val="bg2">
                  <a:lumMod val="50000"/>
                </a:schemeClr>
              </a:solidFill>
              <a:latin typeface="+mj-lt"/>
              <a:cs typeface="Segoe UI" pitchFamily="34" charset="0"/>
            </a:endParaRPr>
          </a:p>
        </p:txBody>
      </p:sp>
      <p:sp>
        <p:nvSpPr>
          <p:cNvPr id="21" name="Shape 665"/>
          <p:cNvSpPr/>
          <p:nvPr/>
        </p:nvSpPr>
        <p:spPr>
          <a:xfrm>
            <a:off x="3633661" y="4633202"/>
            <a:ext cx="22351" cy="1368000"/>
          </a:xfrm>
          <a:prstGeom prst="rect">
            <a:avLst/>
          </a:prstGeom>
          <a:solidFill>
            <a:srgbClr val="FDCC27">
              <a:alpha val="75000"/>
            </a:srgbClr>
          </a:solidFill>
          <a:ln w="12700" cap="flat">
            <a:solidFill>
              <a:srgbClr val="FDCC27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Shape 665"/>
          <p:cNvSpPr/>
          <p:nvPr/>
        </p:nvSpPr>
        <p:spPr>
          <a:xfrm>
            <a:off x="3709861" y="4785602"/>
            <a:ext cx="22351" cy="1368000"/>
          </a:xfrm>
          <a:prstGeom prst="rect">
            <a:avLst/>
          </a:prstGeom>
          <a:solidFill>
            <a:srgbClr val="02A7EA">
              <a:alpha val="75000"/>
            </a:srgbClr>
          </a:solidFill>
          <a:ln w="12700" cap="flat">
            <a:solidFill>
              <a:srgbClr val="02A7EA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105A24-AF87-3A7F-D18C-CC53CA2BB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C4BD43-90B5-8A67-10B8-27ED8566D6B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7013" y="1484784"/>
            <a:ext cx="8171655" cy="4360208"/>
          </a:xfrm>
        </p:spPr>
        <p:txBody>
          <a:bodyPr/>
          <a:lstStyle/>
          <a:p>
            <a:r>
              <a:rPr lang="fr-FR" b="1" dirty="0"/>
              <a:t>7 guides rédigés</a:t>
            </a:r>
            <a:r>
              <a:rPr lang="fr-FR" dirty="0"/>
              <a:t> </a:t>
            </a:r>
            <a:r>
              <a:rPr lang="fr-FR" b="1" dirty="0"/>
              <a:t>dans une optique de capitalisation </a:t>
            </a:r>
            <a:r>
              <a:rPr lang="fr-FR" dirty="0"/>
              <a:t>des projets soutenus dans le cadre du Plan d’investissement dans les compétences : </a:t>
            </a: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n°1 – Repérage des publics dits « invisibles »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n°2 – Remobilisation 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n°3 – Parcours sans rupture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n°4 – Nouvelle place faite aux « bénéficiaires »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n°5 – Reconnaissance des compétences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n°6 – Nouveau rapport aux entreprises</a:t>
            </a:r>
            <a:endParaRPr lang="fr-FR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lvl="1" indent="-342900" algn="just">
              <a:lnSpc>
                <a:spcPct val="105000"/>
              </a:lnSpc>
              <a:buFont typeface="Segoe UI" panose="020B0502040204020203" pitchFamily="34" charset="0"/>
              <a:buChar char="-"/>
            </a:pPr>
            <a:r>
              <a:rPr lang="fr-CA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 n°7 – Inclusion par le sport</a:t>
            </a:r>
          </a:p>
          <a:p>
            <a:pPr marL="254000" lvl="1" indent="0" algn="just">
              <a:lnSpc>
                <a:spcPct val="105000"/>
              </a:lnSpc>
              <a:buNone/>
            </a:pPr>
            <a:endParaRPr lang="fr-FR" sz="5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/>
              <a:t>Réalisés à partir d’investigations conduites fin 2021 auprès d’un échantillon de porteurs de projets (plus d’une centaine) </a:t>
            </a:r>
            <a:r>
              <a:rPr lang="fr-FR" dirty="0"/>
              <a:t>des AAP du PIC (Repérage des invisibles, 100% inclusion, Intégration professionnelle des réfugiés, Prépa-apprentissage) et des PRIC.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b="1" dirty="0"/>
              <a:t>Visant à témoigner des réalisations les plus significatives observées </a:t>
            </a:r>
            <a:r>
              <a:rPr lang="fr-FR" dirty="0"/>
              <a:t>(= sélection de pratiques remarquables dans leur contenu et/ou dans leurs modalités de mise en œuvre).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b="1" dirty="0"/>
              <a:t>Structurés en deux parties : </a:t>
            </a:r>
            <a:r>
              <a:rPr lang="fr-FR" dirty="0"/>
              <a:t>la 1</a:t>
            </a:r>
            <a:r>
              <a:rPr lang="fr-FR" baseline="30000" dirty="0"/>
              <a:t>ère</a:t>
            </a:r>
            <a:r>
              <a:rPr lang="fr-FR" dirty="0"/>
              <a:t> présentant les différentes catégories de pratiques remarquables observées ; la 2</a:t>
            </a:r>
            <a:r>
              <a:rPr lang="fr-FR" baseline="30000" dirty="0"/>
              <a:t>nde</a:t>
            </a:r>
            <a:r>
              <a:rPr lang="fr-FR" dirty="0"/>
              <a:t> apportant des informations davantage opérationnelles sur les pratiques et les enseignements que les lauréats ont retiré de leur expérience.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F929F0-F0F6-1245-E0B5-9F4E0DB6B8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solidFill>
            <a:srgbClr val="02A1A4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Sources et méthodes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3FDC05-A467-6C6C-801B-09550FF76C6F}"/>
              </a:ext>
            </a:extLst>
          </p:cNvPr>
          <p:cNvSpPr txBox="1"/>
          <p:nvPr/>
        </p:nvSpPr>
        <p:spPr>
          <a:xfrm>
            <a:off x="333772" y="5949280"/>
            <a:ext cx="80648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400" dirty="0"/>
              <a:t>NB : Les travaux conduits ne prétendaient pas établir un relevé exhaustif ou définitif des bonnes pratiques sur chaque thème.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C74604-7AC6-FAD5-335B-F065D4CA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901" y="1472343"/>
            <a:ext cx="1687641" cy="23718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76AA14-67EB-DEE4-7230-09EC0ADCD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127" y="1482235"/>
            <a:ext cx="1687642" cy="2364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FE178A-47B7-05BF-0E47-E4E7D692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098" y="3956435"/>
            <a:ext cx="1681931" cy="23644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6B5946-D0AC-4EE3-D9B4-CD56ECE7D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127" y="3933814"/>
            <a:ext cx="1687642" cy="23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88825" cy="4272000"/>
          </a:xfrm>
          <a:prstGeom prst="rect">
            <a:avLst/>
          </a:prstGeom>
          <a:solidFill>
            <a:srgbClr val="0C639D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449895" y="687830"/>
            <a:ext cx="9289032" cy="258530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Guide 5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Reconnaître les compétences par des voies adaptées aux personnes très éloignées de l’emploi</a:t>
            </a:r>
            <a:endParaRPr lang="id-ID" sz="37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95193" y="3273131"/>
            <a:ext cx="59984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CBCBC5-0435-0023-95A9-21DA3265E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La notion de compétences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25284F-72C2-88FE-4524-01F0F8F9FD2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27013" y="1268760"/>
            <a:ext cx="11556033" cy="4959936"/>
          </a:xfrm>
        </p:spPr>
        <p:txBody>
          <a:bodyPr/>
          <a:lstStyle/>
          <a:p>
            <a:r>
              <a:rPr lang="fr-FR" sz="1800" dirty="0"/>
              <a:t>Le terme de compétences employé dans ce guide est </a:t>
            </a:r>
            <a:r>
              <a:rPr lang="fr-FR" sz="1800" b="1" dirty="0"/>
              <a:t>à entendre au sens large </a:t>
            </a:r>
            <a:r>
              <a:rPr lang="fr-FR" sz="1800" dirty="0"/>
              <a:t>(les projets investigués ne précisaient d’ailleurs pas le modèle de la compétence auxquels ils se référaient)</a:t>
            </a:r>
          </a:p>
          <a:p>
            <a:endParaRPr lang="fr-FR" sz="500" dirty="0"/>
          </a:p>
          <a:p>
            <a:r>
              <a:rPr lang="fr-FR" sz="1800" dirty="0"/>
              <a:t>Dans la majorité des cas, les compétences que les porteurs ont cherché à révéler et valoriser s’apparentent à ce que l’on appelle communément les </a:t>
            </a:r>
            <a:r>
              <a:rPr lang="fr-FR" sz="1800" b="1" dirty="0"/>
              <a:t>compétences transversales. </a:t>
            </a:r>
            <a:r>
              <a:rPr lang="fr-FR" sz="1800" dirty="0"/>
              <a:t>Celles-ci désignent </a:t>
            </a:r>
            <a:r>
              <a:rPr lang="fr-FR" sz="1800" i="1" dirty="0"/>
              <a:t>« les compétences génériques mobilisables dans diverses situations professionnelles. »</a:t>
            </a:r>
          </a:p>
          <a:p>
            <a:endParaRPr lang="fr-FR" sz="500" dirty="0"/>
          </a:p>
          <a:p>
            <a:r>
              <a:rPr lang="fr-FR" sz="1800" dirty="0"/>
              <a:t>Il peut ainsi s’agir : </a:t>
            </a:r>
          </a:p>
          <a:p>
            <a:pPr lvl="1"/>
            <a:r>
              <a:rPr lang="fr-FR" sz="1800" dirty="0"/>
              <a:t>De qualités humaines (savoir communiquer, s’adapter à un contexte professionnel, faire preuve d’intelligence relationnelle…)</a:t>
            </a:r>
          </a:p>
          <a:p>
            <a:pPr lvl="1"/>
            <a:r>
              <a:rPr lang="fr-FR" sz="1800" dirty="0"/>
              <a:t>De capacités cognitives (comprendre, analyser, évaluer une situation…)</a:t>
            </a:r>
          </a:p>
          <a:p>
            <a:pPr lvl="1"/>
            <a:r>
              <a:rPr lang="fr-FR" sz="1800" dirty="0"/>
              <a:t>De savoirs de différents types (savoirs de base, savoir-faire techniques, méthodologiques…)</a:t>
            </a:r>
          </a:p>
          <a:p>
            <a:pPr lvl="1"/>
            <a:endParaRPr lang="fr-FR" sz="500" dirty="0"/>
          </a:p>
          <a:p>
            <a:pPr marL="285750" lvl="1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Segoe UI" pitchFamily="34" charset="0"/>
                <a:cs typeface="Segoe UI" pitchFamily="34" charset="0"/>
              </a:rPr>
              <a:t>La particularité des compétences transversales est qu’elles ne peuvent être évaluées en tant que telles : </a:t>
            </a:r>
          </a:p>
          <a:p>
            <a:pPr lvl="1">
              <a:spcAft>
                <a:spcPts val="200"/>
              </a:spcAft>
            </a:pPr>
            <a:r>
              <a:rPr lang="fr-FR" sz="1800" dirty="0"/>
              <a:t>Elles ont besoin d’être appréciées dans un environnement professionnel spécifique </a:t>
            </a:r>
          </a:p>
          <a:p>
            <a:pPr lvl="1">
              <a:spcAft>
                <a:spcPts val="200"/>
              </a:spcAft>
            </a:pPr>
            <a:r>
              <a:rPr lang="fr-FR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Elles ne sont 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pas suffisantes </a:t>
            </a:r>
            <a:r>
              <a:rPr lang="fr-FR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correspondre pleinement aux attendus d’un métier, d’un emploi ou d’une activité professionnelle</a:t>
            </a:r>
            <a:endParaRPr lang="fr-FR" sz="18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5544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différents usages de la reconnaissance des compétences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9D2C1-38A3-FCD7-937B-C51BEB8174B9}"/>
              </a:ext>
            </a:extLst>
          </p:cNvPr>
          <p:cNvSpPr/>
          <p:nvPr/>
        </p:nvSpPr>
        <p:spPr>
          <a:xfrm>
            <a:off x="1392574" y="1628801"/>
            <a:ext cx="2742112" cy="864093"/>
          </a:xfrm>
          <a:prstGeom prst="rect">
            <a:avLst/>
          </a:prstGeom>
          <a:solidFill>
            <a:srgbClr val="FDC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Réassurer les personnes</a:t>
            </a:r>
            <a:endParaRPr lang="fr-F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4F872-F6CC-0E10-C337-FEC211CAEDE3}"/>
              </a:ext>
            </a:extLst>
          </p:cNvPr>
          <p:cNvSpPr/>
          <p:nvPr/>
        </p:nvSpPr>
        <p:spPr>
          <a:xfrm>
            <a:off x="1392574" y="2492896"/>
            <a:ext cx="2742112" cy="316835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Remettre en confiance et en dynamique des publics qui, très éloignés de l’emploi, ont parfois tendance à penser qu’ils ne détiennent aucune compétence et n’ont aucune expérience à valoriser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Bâtir un « socle » sur lequel les publics concernés peuvent s’appuyer pour construire leur projet professionnel et s’insérer</a:t>
            </a:r>
          </a:p>
          <a:p>
            <a:pPr marL="180000" lvl="0" indent="-180000"/>
            <a:endParaRPr lang="fr-FR" sz="1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779ED-09D7-5587-E707-DF86272F2D3B}"/>
              </a:ext>
            </a:extLst>
          </p:cNvPr>
          <p:cNvSpPr/>
          <p:nvPr/>
        </p:nvSpPr>
        <p:spPr>
          <a:xfrm>
            <a:off x="4438228" y="1628800"/>
            <a:ext cx="2742111" cy="864096"/>
          </a:xfrm>
          <a:prstGeom prst="rect">
            <a:avLst/>
          </a:prstGeom>
          <a:solidFill>
            <a:srgbClr val="1F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Individualiser les parcours</a:t>
            </a:r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9D740-E9BE-DCC9-8AE8-F8AEF450CE48}"/>
              </a:ext>
            </a:extLst>
          </p:cNvPr>
          <p:cNvSpPr/>
          <p:nvPr/>
        </p:nvSpPr>
        <p:spPr>
          <a:xfrm>
            <a:off x="4438228" y="2492894"/>
            <a:ext cx="2742111" cy="1944215"/>
          </a:xfrm>
          <a:prstGeom prst="rect">
            <a:avLst/>
          </a:prstGeom>
          <a:solidFill>
            <a:srgbClr val="E5E5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Proposer des contenus prenant appui sur les acquis et se concentrant sur les compétences nouvelles à développer, dans une logique d’approche sur-mesure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BEF48-E2D3-37AD-26D0-6E82293E8051}"/>
              </a:ext>
            </a:extLst>
          </p:cNvPr>
          <p:cNvSpPr/>
          <p:nvPr/>
        </p:nvSpPr>
        <p:spPr>
          <a:xfrm>
            <a:off x="7483881" y="1628798"/>
            <a:ext cx="2927834" cy="864096"/>
          </a:xfrm>
          <a:prstGeom prst="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Ouvrir de nouvelles possibilités de recrutement</a:t>
            </a:r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39920A-3970-2549-0DE6-16FEB48A018E}"/>
              </a:ext>
            </a:extLst>
          </p:cNvPr>
          <p:cNvSpPr/>
          <p:nvPr/>
        </p:nvSpPr>
        <p:spPr>
          <a:xfrm>
            <a:off x="7483881" y="2481878"/>
            <a:ext cx="2927833" cy="2387282"/>
          </a:xfrm>
          <a:prstGeom prst="rect">
            <a:avLst/>
          </a:prstGeom>
          <a:solidFill>
            <a:srgbClr val="E5E5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Contribuer à une relecture des besoins côté employeurs et à un renouvellement de leurs pratiques de recrutement, laissant davantage de possibilités à des candidats dont l’accès au marché du travail était jusqu’à présent limité</a:t>
            </a:r>
          </a:p>
        </p:txBody>
      </p:sp>
    </p:spTree>
    <p:extLst>
      <p:ext uri="{BB962C8B-B14F-4D97-AF65-F5344CB8AC3E}">
        <p14:creationId xmlns:p14="http://schemas.microsoft.com/office/powerpoint/2010/main" val="396440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reconnaître les compétences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1989956" y="2331385"/>
            <a:ext cx="2664296" cy="3240360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Favoriser les mises en situation permettant de révéler les compétences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68449EC-855F-D75B-1496-2B453C6E5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071517"/>
              </p:ext>
            </p:extLst>
          </p:nvPr>
        </p:nvGraphicFramePr>
        <p:xfrm>
          <a:off x="4239582" y="2283829"/>
          <a:ext cx="5887279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6C91ADA-4050-3E40-35B5-B7669B534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025789"/>
              </p:ext>
            </p:extLst>
          </p:nvPr>
        </p:nvGraphicFramePr>
        <p:xfrm>
          <a:off x="4239582" y="3447509"/>
          <a:ext cx="5887279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2ADE64B-5A14-DFD3-B5C4-43F002963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644937"/>
              </p:ext>
            </p:extLst>
          </p:nvPr>
        </p:nvGraphicFramePr>
        <p:xfrm>
          <a:off x="4227203" y="4611189"/>
          <a:ext cx="5887279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C557B47-CC9B-1FC5-6246-554F00A0F6EE}"/>
              </a:ext>
            </a:extLst>
          </p:cNvPr>
          <p:cNvSpPr/>
          <p:nvPr/>
        </p:nvSpPr>
        <p:spPr>
          <a:xfrm>
            <a:off x="4906280" y="3214460"/>
            <a:ext cx="1008112" cy="1427192"/>
          </a:xfrm>
          <a:prstGeom prst="rightArrow">
            <a:avLst/>
          </a:prstGeom>
          <a:solidFill>
            <a:schemeClr val="bg1"/>
          </a:solidFill>
          <a:ln>
            <a:solidFill>
              <a:srgbClr val="02A7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25992C-BBAC-BF5D-E179-0FB7DCCF74B6}"/>
              </a:ext>
            </a:extLst>
          </p:cNvPr>
          <p:cNvSpPr txBox="1"/>
          <p:nvPr/>
        </p:nvSpPr>
        <p:spPr>
          <a:xfrm>
            <a:off x="333772" y="878574"/>
            <a:ext cx="111612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5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/>
              <a:t>Les publics du PIC peuvent avoir l’impression de ne « rien avoir à raconter, rien à valoriser » en matière de compétences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/>
              <a:t>Or toute personne, quel que soit son parcours, détient des compétences, connaissances et savoir-faire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/>
              <a:t>Un certain nombre de projets a ainsi misé sur la mise en situation des participants afin de les rendre visibles</a:t>
            </a:r>
          </a:p>
        </p:txBody>
      </p:sp>
    </p:spTree>
    <p:extLst>
      <p:ext uri="{BB962C8B-B14F-4D97-AF65-F5344CB8AC3E}">
        <p14:creationId xmlns:p14="http://schemas.microsoft.com/office/powerpoint/2010/main" val="46388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reconnaître les compétences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1270727" y="2732184"/>
            <a:ext cx="2664296" cy="3240360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Mettre en place des dispositifs adaptés pour capter et évaluer les compétences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68449EC-855F-D75B-1496-2B453C6E5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304882"/>
              </p:ext>
            </p:extLst>
          </p:nvPr>
        </p:nvGraphicFramePr>
        <p:xfrm>
          <a:off x="3358108" y="2683939"/>
          <a:ext cx="5887279" cy="123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6C91ADA-4050-3E40-35B5-B7669B534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572593"/>
              </p:ext>
            </p:extLst>
          </p:nvPr>
        </p:nvGraphicFramePr>
        <p:xfrm>
          <a:off x="3358109" y="4583304"/>
          <a:ext cx="5887279" cy="123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C557B47-CC9B-1FC5-6246-554F00A0F6EE}"/>
              </a:ext>
            </a:extLst>
          </p:cNvPr>
          <p:cNvSpPr/>
          <p:nvPr/>
        </p:nvSpPr>
        <p:spPr>
          <a:xfrm>
            <a:off x="4115857" y="3583652"/>
            <a:ext cx="1008112" cy="1427192"/>
          </a:xfrm>
          <a:prstGeom prst="rightArrow">
            <a:avLst/>
          </a:prstGeom>
          <a:solidFill>
            <a:schemeClr val="bg1"/>
          </a:solidFill>
          <a:ln>
            <a:solidFill>
              <a:srgbClr val="02A7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25992C-BBAC-BF5D-E179-0FB7DCCF74B6}"/>
              </a:ext>
            </a:extLst>
          </p:cNvPr>
          <p:cNvSpPr txBox="1"/>
          <p:nvPr/>
        </p:nvSpPr>
        <p:spPr>
          <a:xfrm>
            <a:off x="333770" y="871113"/>
            <a:ext cx="113772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5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La mise en visibilité des compétences, connaissances et savoir-faire s’effectue à l’entrée, en cours et à l’issue du parcours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L’un des enjeux est de parvenir à prendre en compte la diversité des compétences, y compris les plus informelles/sociales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Il s’agit par ailleurs de mesurer la progression dans l’acquisition des compétences en privilégiant une approche plus horizontale et participative (volonté de rompre avec une logique « surplombante » de la transmission et de l’évaluation des compétences)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EC7628E-82AE-4100-A931-8B49EE94E609}"/>
              </a:ext>
            </a:extLst>
          </p:cNvPr>
          <p:cNvCxnSpPr>
            <a:cxnSpLocks/>
          </p:cNvCxnSpPr>
          <p:nvPr/>
        </p:nvCxnSpPr>
        <p:spPr>
          <a:xfrm flipV="1">
            <a:off x="7390557" y="4759450"/>
            <a:ext cx="792088" cy="46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7CE3079-A7C2-3EB4-0443-387C61325885}"/>
              </a:ext>
            </a:extLst>
          </p:cNvPr>
          <p:cNvCxnSpPr>
            <a:cxnSpLocks/>
          </p:cNvCxnSpPr>
          <p:nvPr/>
        </p:nvCxnSpPr>
        <p:spPr>
          <a:xfrm>
            <a:off x="7390557" y="5223627"/>
            <a:ext cx="79208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1BD1397-4147-6B24-FF72-A12F6CA83812}"/>
              </a:ext>
            </a:extLst>
          </p:cNvPr>
          <p:cNvSpPr/>
          <p:nvPr/>
        </p:nvSpPr>
        <p:spPr>
          <a:xfrm>
            <a:off x="8182645" y="4279479"/>
            <a:ext cx="2842025" cy="857612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Dans certains cas, implication des participants à titre individuel (auto-évaluation) ou collectif (évaluation par les pairs)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4C50BCE-2B3F-C017-E9C0-1AFD44EDEE8C}"/>
              </a:ext>
            </a:extLst>
          </p:cNvPr>
          <p:cNvSpPr/>
          <p:nvPr/>
        </p:nvSpPr>
        <p:spPr>
          <a:xfrm>
            <a:off x="8182645" y="5241397"/>
            <a:ext cx="2842025" cy="857612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Dans d’autres cas, mise à contribution des entreprises accueillant des stagiaires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BE22E56-6D3A-D900-26D7-85362DC2ECBB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390557" y="2624064"/>
            <a:ext cx="792086" cy="70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0740B06-F8F3-7174-4350-707BE544FAD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390557" y="3245630"/>
            <a:ext cx="792086" cy="7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9AFAC78-5F09-F17A-A6B5-FA5EC7B205F2}"/>
              </a:ext>
            </a:extLst>
          </p:cNvPr>
          <p:cNvSpPr/>
          <p:nvPr/>
        </p:nvSpPr>
        <p:spPr>
          <a:xfrm>
            <a:off x="8182643" y="2270360"/>
            <a:ext cx="2842025" cy="707407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Entretiens de positionnement ou de diagnostic à l’entrée dans le parcours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D5B4204-8FC7-896E-98EA-84A1E3C678D1}"/>
              </a:ext>
            </a:extLst>
          </p:cNvPr>
          <p:cNvSpPr/>
          <p:nvPr/>
        </p:nvSpPr>
        <p:spPr>
          <a:xfrm>
            <a:off x="8182643" y="3031227"/>
            <a:ext cx="2842025" cy="428806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Points d’étapes / de bilan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81EE137-DB9F-2364-C45D-CE135CA7BF37}"/>
              </a:ext>
            </a:extLst>
          </p:cNvPr>
          <p:cNvCxnSpPr>
            <a:cxnSpLocks/>
          </p:cNvCxnSpPr>
          <p:nvPr/>
        </p:nvCxnSpPr>
        <p:spPr>
          <a:xfrm>
            <a:off x="7390557" y="3345759"/>
            <a:ext cx="792086" cy="55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1355AEC-26E8-5DA3-B24B-3A1499C83EE2}"/>
              </a:ext>
            </a:extLst>
          </p:cNvPr>
          <p:cNvSpPr/>
          <p:nvPr/>
        </p:nvSpPr>
        <p:spPr>
          <a:xfrm>
            <a:off x="8182643" y="3537176"/>
            <a:ext cx="2842025" cy="651729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Dispositifs adaptés aux caractéristiques des publics accompagnés</a:t>
            </a:r>
          </a:p>
        </p:txBody>
      </p:sp>
    </p:spTree>
    <p:extLst>
      <p:ext uri="{BB962C8B-B14F-4D97-AF65-F5344CB8AC3E}">
        <p14:creationId xmlns:p14="http://schemas.microsoft.com/office/powerpoint/2010/main" val="350397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leviers mobilisés pour reconnaître les compétences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681325-D5F3-1CFA-1EEE-D3FA4E37D96B}"/>
              </a:ext>
            </a:extLst>
          </p:cNvPr>
          <p:cNvSpPr/>
          <p:nvPr/>
        </p:nvSpPr>
        <p:spPr>
          <a:xfrm>
            <a:off x="1197868" y="2614180"/>
            <a:ext cx="2664296" cy="3240360"/>
          </a:xfrm>
          <a:prstGeom prst="roundRect">
            <a:avLst/>
          </a:prstGeom>
          <a:solidFill>
            <a:srgbClr val="02A7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Matérialiser les compétences et assurer leur traçabilité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68449EC-855F-D75B-1496-2B453C6E5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587906"/>
              </p:ext>
            </p:extLst>
          </p:nvPr>
        </p:nvGraphicFramePr>
        <p:xfrm>
          <a:off x="3286100" y="2660002"/>
          <a:ext cx="5887279" cy="123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6C91ADA-4050-3E40-35B5-B7669B534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922307"/>
              </p:ext>
            </p:extLst>
          </p:nvPr>
        </p:nvGraphicFramePr>
        <p:xfrm>
          <a:off x="3296858" y="4526300"/>
          <a:ext cx="5887279" cy="123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C557B47-CC9B-1FC5-6246-554F00A0F6EE}"/>
              </a:ext>
            </a:extLst>
          </p:cNvPr>
          <p:cNvSpPr/>
          <p:nvPr/>
        </p:nvSpPr>
        <p:spPr>
          <a:xfrm>
            <a:off x="4006180" y="3550284"/>
            <a:ext cx="1008112" cy="1427192"/>
          </a:xfrm>
          <a:prstGeom prst="rightArrow">
            <a:avLst/>
          </a:prstGeom>
          <a:solidFill>
            <a:schemeClr val="bg1"/>
          </a:solidFill>
          <a:ln>
            <a:solidFill>
              <a:srgbClr val="02A7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25992C-BBAC-BF5D-E179-0FB7DCCF74B6}"/>
              </a:ext>
            </a:extLst>
          </p:cNvPr>
          <p:cNvSpPr txBox="1"/>
          <p:nvPr/>
        </p:nvSpPr>
        <p:spPr>
          <a:xfrm>
            <a:off x="333772" y="871113"/>
            <a:ext cx="107291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5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/>
              <a:t>L’un des enjeux de la reconnaissance des compétences est d’assurer leur traçabilité et, ce faisant, de garantir leur opposabilité auprès des tiers : intermédiaires du marché du travail, employeurs, prestataires de formation…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/>
              <a:t>Ce point est particulièrement important pour des publics aux parcours non-linéaires, de ce fait desservis par les formats classiques de CV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EC7628E-82AE-4100-A931-8B49EE94E609}"/>
              </a:ext>
            </a:extLst>
          </p:cNvPr>
          <p:cNvCxnSpPr>
            <a:cxnSpLocks/>
          </p:cNvCxnSpPr>
          <p:nvPr/>
        </p:nvCxnSpPr>
        <p:spPr>
          <a:xfrm flipV="1">
            <a:off x="7318548" y="2836443"/>
            <a:ext cx="792088" cy="46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7CE3079-A7C2-3EB4-0443-387C61325885}"/>
              </a:ext>
            </a:extLst>
          </p:cNvPr>
          <p:cNvCxnSpPr>
            <a:cxnSpLocks/>
          </p:cNvCxnSpPr>
          <p:nvPr/>
        </p:nvCxnSpPr>
        <p:spPr>
          <a:xfrm>
            <a:off x="7318548" y="3300620"/>
            <a:ext cx="79208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1BD1397-4147-6B24-FF72-A12F6CA83812}"/>
              </a:ext>
            </a:extLst>
          </p:cNvPr>
          <p:cNvSpPr/>
          <p:nvPr/>
        </p:nvSpPr>
        <p:spPr>
          <a:xfrm>
            <a:off x="8110634" y="2417080"/>
            <a:ext cx="2842025" cy="857612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Supports dont le dénominateur commun réside dans un format le plus attrayant et communicant possible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4C50BCE-2B3F-C017-E9C0-1AFD44EDEE8C}"/>
              </a:ext>
            </a:extLst>
          </p:cNvPr>
          <p:cNvSpPr/>
          <p:nvPr/>
        </p:nvSpPr>
        <p:spPr>
          <a:xfrm>
            <a:off x="8110636" y="3318390"/>
            <a:ext cx="2842025" cy="679212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Badges numériques </a:t>
            </a:r>
          </a:p>
          <a:p>
            <a:pPr algn="ctr"/>
            <a:r>
              <a:rPr lang="fr-FR" sz="1400" dirty="0"/>
              <a:t>(</a:t>
            </a:r>
            <a:r>
              <a:rPr lang="fr-FR" sz="1400" i="1" dirty="0"/>
              <a:t>Open badges</a:t>
            </a:r>
            <a:r>
              <a:rPr lang="fr-FR" sz="1400" dirty="0"/>
              <a:t>)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C75DB29-AEC8-C4A9-F617-8C19BC6A056A}"/>
              </a:ext>
            </a:extLst>
          </p:cNvPr>
          <p:cNvCxnSpPr>
            <a:cxnSpLocks/>
          </p:cNvCxnSpPr>
          <p:nvPr/>
        </p:nvCxnSpPr>
        <p:spPr>
          <a:xfrm flipV="1">
            <a:off x="7318548" y="4669329"/>
            <a:ext cx="792088" cy="46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99412D1-18C9-E3AC-E9BE-96B9D40E2BF5}"/>
              </a:ext>
            </a:extLst>
          </p:cNvPr>
          <p:cNvCxnSpPr>
            <a:cxnSpLocks/>
          </p:cNvCxnSpPr>
          <p:nvPr/>
        </p:nvCxnSpPr>
        <p:spPr>
          <a:xfrm>
            <a:off x="7318548" y="5133506"/>
            <a:ext cx="79208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34AAD43-1764-091B-65F7-ABB8D23ECA2A}"/>
              </a:ext>
            </a:extLst>
          </p:cNvPr>
          <p:cNvSpPr/>
          <p:nvPr/>
        </p:nvSpPr>
        <p:spPr>
          <a:xfrm>
            <a:off x="8110635" y="4241807"/>
            <a:ext cx="2842025" cy="857612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/>
              <a:t>Endossement </a:t>
            </a:r>
            <a:r>
              <a:rPr lang="fr-FR" sz="1400" dirty="0"/>
              <a:t>des dispositifs de reconnaissance par les acteurs économiques ou institutionnels du territoire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8DC093B-A11D-0C6C-E210-CF0DD258DB1C}"/>
              </a:ext>
            </a:extLst>
          </p:cNvPr>
          <p:cNvSpPr/>
          <p:nvPr/>
        </p:nvSpPr>
        <p:spPr>
          <a:xfrm>
            <a:off x="8110636" y="5151276"/>
            <a:ext cx="2842025" cy="857612"/>
          </a:xfrm>
          <a:prstGeom prst="round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/>
              <a:t>Adossement</a:t>
            </a:r>
            <a:r>
              <a:rPr lang="fr-FR" sz="1400" dirty="0"/>
              <a:t> de ces dispositifs à des référentiels de certification reconnus au niveau national</a:t>
            </a:r>
          </a:p>
        </p:txBody>
      </p:sp>
    </p:spTree>
    <p:extLst>
      <p:ext uri="{BB962C8B-B14F-4D97-AF65-F5344CB8AC3E}">
        <p14:creationId xmlns:p14="http://schemas.microsoft.com/office/powerpoint/2010/main" val="23007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200" dirty="0"/>
              <a:t>Les facteurs de réussite observés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9D2C1-38A3-FCD7-937B-C51BEB8174B9}"/>
              </a:ext>
            </a:extLst>
          </p:cNvPr>
          <p:cNvSpPr/>
          <p:nvPr/>
        </p:nvSpPr>
        <p:spPr>
          <a:xfrm>
            <a:off x="227013" y="764704"/>
            <a:ext cx="3528392" cy="735216"/>
          </a:xfrm>
          <a:prstGeom prst="rect">
            <a:avLst/>
          </a:prstGeom>
          <a:solidFill>
            <a:srgbClr val="FDC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Favoriser les mises en situation permettant de révéler les compétences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4F872-F6CC-0E10-C337-FEC211CAEDE3}"/>
              </a:ext>
            </a:extLst>
          </p:cNvPr>
          <p:cNvSpPr/>
          <p:nvPr/>
        </p:nvSpPr>
        <p:spPr>
          <a:xfrm>
            <a:off x="230631" y="1496520"/>
            <a:ext cx="3528392" cy="399880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Constituer un réseau de clubs, associations ou entreprises partenaires au niveau local, sur lesquelles s’appuyer pour proposer des activités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S’appuyer sur des intervenants dotés de compétences qui dépassent le cadre strict de l’insertion professionnelle (éducateurs sportifs,  animateurs d’ateliers…)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Proposer différentes modalités d’interventions au public pour répondre aux attentes différenciées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Proposer des outils et méthodes qui permettent de « traduire » les aptitudes observées lors des activités 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Prévoir un pré-</a:t>
            </a:r>
            <a:r>
              <a:rPr lang="fr-FR"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jalonnage</a:t>
            </a: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 activités, des temps d’observation et des temps de débrief et d’analyse avec les participants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Assurer la continuité entre les activités et l’accompagnement classique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779ED-09D7-5587-E707-DF86272F2D3B}"/>
              </a:ext>
            </a:extLst>
          </p:cNvPr>
          <p:cNvSpPr/>
          <p:nvPr/>
        </p:nvSpPr>
        <p:spPr>
          <a:xfrm>
            <a:off x="3862164" y="761304"/>
            <a:ext cx="3528392" cy="735216"/>
          </a:xfrm>
          <a:prstGeom prst="rect">
            <a:avLst/>
          </a:prstGeom>
          <a:solidFill>
            <a:srgbClr val="1F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Mettre en place des dispositifs adaptés pour capter et évaluer les compétences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9D740-E9BE-DCC9-8AE8-F8AEF450CE48}"/>
              </a:ext>
            </a:extLst>
          </p:cNvPr>
          <p:cNvSpPr/>
          <p:nvPr/>
        </p:nvSpPr>
        <p:spPr>
          <a:xfrm>
            <a:off x="3865782" y="1493120"/>
            <a:ext cx="3528392" cy="4790893"/>
          </a:xfrm>
          <a:prstGeom prst="rect">
            <a:avLst/>
          </a:prstGeom>
          <a:solidFill>
            <a:srgbClr val="E5E5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Prévoir des modalités d’intervention et un outillage tenant compte des spécificités des publics accompagnés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Assurer un dialogue permanent avec les participants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Solliciter en cas de besoin l’appui de partenaires spécialisés ou d’acteurs extérieurs au projet (prescripteurs, soignants, familles…)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Pré-jalonner les expériences, identifier en amont les compétences mobilisées et organiser à la suite les temps de réflexivité avec les participants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Sensibiliser, préparer, outiller, voire former les évaluateurs (explicitation du référentiel, de la méthodologie mobilisée et des attendus des évaluations)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Impliquer et accompagner étroitement les apprenants dans l’évaluation de leur progression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Encourager les participants à maintenir leur engagement en reconnaissant ou célébrant leurs réussites</a:t>
            </a:r>
            <a:endParaRPr lang="fr-FR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BEF48-E2D3-37AD-26D0-6E82293E8051}"/>
              </a:ext>
            </a:extLst>
          </p:cNvPr>
          <p:cNvSpPr/>
          <p:nvPr/>
        </p:nvSpPr>
        <p:spPr>
          <a:xfrm>
            <a:off x="7497316" y="761302"/>
            <a:ext cx="4282112" cy="572188"/>
          </a:xfrm>
          <a:prstGeom prst="rect">
            <a:avLst/>
          </a:prstGeom>
          <a:solidFill>
            <a:srgbClr val="02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Matérialiser les compétences et assurer leur traçabilité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39920A-3970-2549-0DE6-16FEB48A018E}"/>
              </a:ext>
            </a:extLst>
          </p:cNvPr>
          <p:cNvSpPr/>
          <p:nvPr/>
        </p:nvSpPr>
        <p:spPr>
          <a:xfrm>
            <a:off x="7500933" y="1312726"/>
            <a:ext cx="4282111" cy="5140609"/>
          </a:xfrm>
          <a:prstGeom prst="rect">
            <a:avLst/>
          </a:prstGeom>
          <a:solidFill>
            <a:srgbClr val="E5E5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 ’assurer de la participation active des bénéficiaires aux phases de réflexivité permettant l’identification et l’appropriation des compétences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Accompagner et outiller les référents de parcours dans leur fonction d’appui à la mise en visibilité des compétences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Prévoir des supports tenant compte des spécificités des publics accompagnés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Solliciter en cas de besoin l’appui de partenaires spécialisés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Choisir le référentiel permettant le mieux de rendre compte des compétences que le projet cherche à promouvoir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Assurer la « promotion » de ce référentiel à l’échelle du territoire ou du secteur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Privilégier une solution « portable » pour le support permettant de matérialiser les compétences, et qui soit suffisamment ergonomique pour ne pas décourager les parties prenantes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Accompagner les évaluateurs, les participants, les entreprises et les partenaires à la prise en main de l’outil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Capitaliser dans la mesure du possible sur des outils déjà développés et ayant fait leurs preuves dans le cadre d’autres projets ou au sein d’autres organisations</a:t>
            </a:r>
          </a:p>
        </p:txBody>
      </p:sp>
    </p:spTree>
    <p:extLst>
      <p:ext uri="{BB962C8B-B14F-4D97-AF65-F5344CB8AC3E}">
        <p14:creationId xmlns:p14="http://schemas.microsoft.com/office/powerpoint/2010/main" val="2277045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mnyo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50"/>
      </a:accent5>
      <a:accent6>
        <a:srgbClr val="FFFF00"/>
      </a:accent6>
      <a:hlink>
        <a:srgbClr val="0070C0"/>
      </a:hlink>
      <a:folHlink>
        <a:srgbClr val="0070C0"/>
      </a:folHlink>
    </a:clrScheme>
    <a:fontScheme name="Amnyo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nyos_livrable" id="{A80453BF-ADCE-478B-9313-2313B393775A}" vid="{1FEC79DA-78D1-4C57-AA96-3A320D58F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B7FD4EB03EF429C3D18BF391CD2C2" ma:contentTypeVersion="0" ma:contentTypeDescription="Crée un document." ma:contentTypeScope="" ma:versionID="8a49ee972dc29144409b285a65ba93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C1AE0A-2D70-4404-B14B-F321A67FD3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FD470-1434-4902-BE2A-DDD39596BAE0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EC37CEF-386C-40DF-B971-F9599B976553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Amnyos_livrable</Template>
  <TotalTime>1842</TotalTime>
  <Words>1360</Words>
  <Application>Microsoft Office PowerPoint</Application>
  <PresentationFormat>Personnalisé</PresentationFormat>
  <Paragraphs>127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Segoe UI</vt:lpstr>
      <vt:lpstr>Segoe UI Semibold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Grégoire Leclerc</dc:creator>
  <cp:lastModifiedBy>Alexis Marcet</cp:lastModifiedBy>
  <cp:revision>3</cp:revision>
  <cp:lastPrinted>2023-11-22T15:55:03Z</cp:lastPrinted>
  <dcterms:created xsi:type="dcterms:W3CDTF">2023-11-20T09:20:55Z</dcterms:created>
  <dcterms:modified xsi:type="dcterms:W3CDTF">2023-11-23T08:09:47Z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0x01010003FB7FD4EB03EF429C3D18BF391CD2C2</vt:lpwstr>
  </property>
</Properties>
</file>