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02" r:id="rId5"/>
    <p:sldId id="523" r:id="rId6"/>
    <p:sldId id="443" r:id="rId7"/>
    <p:sldId id="516" r:id="rId8"/>
    <p:sldId id="471" r:id="rId9"/>
    <p:sldId id="517" r:id="rId10"/>
    <p:sldId id="519" r:id="rId11"/>
    <p:sldId id="520" r:id="rId12"/>
    <p:sldId id="522" r:id="rId13"/>
    <p:sldId id="52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C27"/>
    <a:srgbClr val="02A7EA"/>
    <a:srgbClr val="02A1A4"/>
    <a:srgbClr val="0C6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DC2EB-D8AE-41BA-B58D-7C16124A4CA8}" v="1" dt="2023-11-21T16:29:51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1" autoAdjust="0"/>
  </p:normalViewPr>
  <p:slideViewPr>
    <p:cSldViewPr>
      <p:cViewPr varScale="1">
        <p:scale>
          <a:sx n="62" d="100"/>
          <a:sy n="62" d="100"/>
        </p:scale>
        <p:origin x="760" y="5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0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Marcet" userId="2a254946-556c-4898-b496-dd1c3c7c6b61" providerId="ADAL" clId="{E72DC2EB-D8AE-41BA-B58D-7C16124A4CA8}"/>
    <pc:docChg chg="addSld delSld modSld">
      <pc:chgData name="Alexis Marcet" userId="2a254946-556c-4898-b496-dd1c3c7c6b61" providerId="ADAL" clId="{E72DC2EB-D8AE-41BA-B58D-7C16124A4CA8}" dt="2023-11-21T16:29:53.066" v="1" actId="47"/>
      <pc:docMkLst>
        <pc:docMk/>
      </pc:docMkLst>
      <pc:sldChg chg="del">
        <pc:chgData name="Alexis Marcet" userId="2a254946-556c-4898-b496-dd1c3c7c6b61" providerId="ADAL" clId="{E72DC2EB-D8AE-41BA-B58D-7C16124A4CA8}" dt="2023-11-21T16:29:53.066" v="1" actId="47"/>
        <pc:sldMkLst>
          <pc:docMk/>
          <pc:sldMk cId="1849579474" sldId="515"/>
        </pc:sldMkLst>
      </pc:sldChg>
      <pc:sldChg chg="add">
        <pc:chgData name="Alexis Marcet" userId="2a254946-556c-4898-b496-dd1c3c7c6b61" providerId="ADAL" clId="{E72DC2EB-D8AE-41BA-B58D-7C16124A4CA8}" dt="2023-11-21T16:29:51.166" v="0"/>
        <pc:sldMkLst>
          <pc:docMk/>
          <pc:sldMk cId="2706741761" sldId="523"/>
        </pc:sldMkLst>
      </pc:sldChg>
    </pc:docChg>
  </pc:docChgLst>
  <pc:docChgLst>
    <pc:chgData name="Grégoire Leclerc" userId="db9db09a-bd15-412e-b55d-c6b5415f4e44" providerId="ADAL" clId="{17A81FEF-21D2-4BA6-AEBD-3C4D1EA6B3C3}"/>
    <pc:docChg chg="modSld">
      <pc:chgData name="Grégoire Leclerc" userId="db9db09a-bd15-412e-b55d-c6b5415f4e44" providerId="ADAL" clId="{17A81FEF-21D2-4BA6-AEBD-3C4D1EA6B3C3}" dt="2023-11-22T08:58:28.894" v="1" actId="20577"/>
      <pc:docMkLst>
        <pc:docMk/>
      </pc:docMkLst>
      <pc:sldChg chg="modSp mod">
        <pc:chgData name="Grégoire Leclerc" userId="db9db09a-bd15-412e-b55d-c6b5415f4e44" providerId="ADAL" clId="{17A81FEF-21D2-4BA6-AEBD-3C4D1EA6B3C3}" dt="2023-11-22T08:58:23.540" v="0" actId="20577"/>
        <pc:sldMkLst>
          <pc:docMk/>
          <pc:sldMk cId="1193359501" sldId="471"/>
        </pc:sldMkLst>
        <pc:spChg chg="mod">
          <ac:chgData name="Grégoire Leclerc" userId="db9db09a-bd15-412e-b55d-c6b5415f4e44" providerId="ADAL" clId="{17A81FEF-21D2-4BA6-AEBD-3C4D1EA6B3C3}" dt="2023-11-22T08:58:23.540" v="0" actId="20577"/>
          <ac:spMkLst>
            <pc:docMk/>
            <pc:sldMk cId="1193359501" sldId="471"/>
            <ac:spMk id="5" creationId="{16681325-D5F3-1CFA-1EEE-D3FA4E37D96B}"/>
          </ac:spMkLst>
        </pc:spChg>
      </pc:sldChg>
      <pc:sldChg chg="modSp mod">
        <pc:chgData name="Grégoire Leclerc" userId="db9db09a-bd15-412e-b55d-c6b5415f4e44" providerId="ADAL" clId="{17A81FEF-21D2-4BA6-AEBD-3C4D1EA6B3C3}" dt="2023-11-22T08:58:28.894" v="1" actId="20577"/>
        <pc:sldMkLst>
          <pc:docMk/>
          <pc:sldMk cId="2521984696" sldId="521"/>
        </pc:sldMkLst>
        <pc:spChg chg="mod">
          <ac:chgData name="Grégoire Leclerc" userId="db9db09a-bd15-412e-b55d-c6b5415f4e44" providerId="ADAL" clId="{17A81FEF-21D2-4BA6-AEBD-3C4D1EA6B3C3}" dt="2023-11-22T08:58:28.894" v="1" actId="20577"/>
          <ac:spMkLst>
            <pc:docMk/>
            <pc:sldMk cId="2521984696" sldId="521"/>
            <ac:spMk id="8" creationId="{965B8A82-BBA7-3F92-47A7-D5F157CE62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C3A02-E48D-4076-BEA0-FD5B88210BDD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38575-DF7A-4A1D-A05F-03F8795D6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533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EE235-D110-4837-8EA9-09CF475300F5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4626C-E4A5-420F-AEB0-7063E092907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6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3699804"/>
          </a:xfrm>
          <a:prstGeom prst="rect">
            <a:avLst/>
          </a:prstGeom>
        </p:spPr>
        <p:txBody>
          <a:bodyPr vert="horz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182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2" y="1517064"/>
            <a:ext cx="11734799" cy="4959936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2A7EA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539750" indent="-285750">
              <a:spcBef>
                <a:spcPts val="0"/>
              </a:spcBef>
              <a:buClr>
                <a:srgbClr val="02A7EA"/>
              </a:buClr>
              <a:buFont typeface="Segoe UI" panose="020B0502040204020203" pitchFamily="34" charset="0"/>
              <a:buChar char="→"/>
              <a:defRPr sz="1400">
                <a:solidFill>
                  <a:schemeClr val="tx1"/>
                </a:solidFill>
              </a:defRPr>
            </a:lvl2pPr>
            <a:lvl3pPr marL="804863" indent="-303213">
              <a:spcBef>
                <a:spcPts val="0"/>
              </a:spcBef>
              <a:buClr>
                <a:srgbClr val="02A7EA"/>
              </a:buClr>
              <a:buFont typeface="Segoe UI" panose="020B0502040204020203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1163638" indent="-303213">
              <a:buClr>
                <a:srgbClr val="02A7EA"/>
              </a:buClr>
              <a:buFont typeface="Segoe UI" panose="020B0502040204020203" pitchFamily="34" charset="0"/>
              <a:buChar char="–"/>
              <a:defRPr sz="1400"/>
            </a:lvl4pPr>
          </a:lstStyle>
          <a:p>
            <a:pPr lvl="0"/>
            <a:r>
              <a:rPr lang="fr-FR" noProof="0" dirty="0"/>
              <a:t>QDQD</a:t>
            </a:r>
          </a:p>
          <a:p>
            <a:pPr lvl="1"/>
            <a:r>
              <a:rPr lang="fr-FR" noProof="0" dirty="0"/>
              <a:t>,!:,:,!:,!:,:</a:t>
            </a:r>
          </a:p>
          <a:p>
            <a:pPr lvl="2"/>
            <a:r>
              <a:rPr lang="fr-FR" noProof="0" dirty="0" err="1"/>
              <a:t>Ùmk</a:t>
            </a:r>
            <a:endParaRPr lang="fr-FR" noProof="0" dirty="0"/>
          </a:p>
          <a:p>
            <a:pPr lvl="3"/>
            <a:r>
              <a:rPr lang="fr-FR" noProof="0" dirty="0" err="1"/>
              <a:t>Ùmk</a:t>
            </a:r>
            <a:endParaRPr lang="fr-FR" noProof="0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3" y="1013008"/>
            <a:ext cx="11734798" cy="327760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7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8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9324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49"/>
          </p:nvPr>
        </p:nvSpPr>
        <p:spPr>
          <a:xfrm>
            <a:off x="6243713" y="1552117"/>
            <a:ext cx="5718099" cy="327760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6242126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4541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 marqu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777875" marR="0" indent="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noFill/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49"/>
          </p:nvPr>
        </p:nvSpPr>
        <p:spPr>
          <a:xfrm>
            <a:off x="6243713" y="1552117"/>
            <a:ext cx="5718099" cy="327760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6242126" y="2045511"/>
            <a:ext cx="5718098" cy="4432663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>
                <a:solidFill>
                  <a:schemeClr val="tx1"/>
                </a:solidFill>
              </a:defRPr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1081088" indent="-303213">
              <a:buFont typeface="Segoe UI" panose="020B0502040204020203" pitchFamily="34" charset="0"/>
              <a:buChar char="–"/>
              <a:defRPr lang="fr-FR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lvl="3"/>
            <a:r>
              <a:rPr lang="fr-FR" sz="14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fr-FR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-tiret</a:t>
            </a:r>
            <a:endParaRPr lang="fr-FR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6634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77275"/>
            <a:ext cx="3780000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49"/>
          </p:nvPr>
        </p:nvSpPr>
        <p:spPr>
          <a:xfrm>
            <a:off x="4150157" y="1577515"/>
            <a:ext cx="3780000" cy="327760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50"/>
          </p:nvPr>
        </p:nvSpPr>
        <p:spPr>
          <a:xfrm>
            <a:off x="8048253" y="1577515"/>
            <a:ext cx="3780000" cy="327760"/>
          </a:xfrm>
          <a:prstGeom prst="rect">
            <a:avLst/>
          </a:prstGeom>
          <a:solidFill>
            <a:srgbClr val="02A1A4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2" y="2057400"/>
            <a:ext cx="3780000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  <a:lvl5pPr marL="2437973" indent="0">
              <a:buNone/>
              <a:defRPr/>
            </a:lvl5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4150156" y="2057400"/>
            <a:ext cx="3780000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8048253" y="2051304"/>
            <a:ext cx="3780000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7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18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44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3" name="Espace réservé du graphique 2"/>
          <p:cNvSpPr>
            <a:spLocks noGrp="1"/>
          </p:cNvSpPr>
          <p:nvPr>
            <p:ph type="chart" sz="quarter" idx="47"/>
          </p:nvPr>
        </p:nvSpPr>
        <p:spPr>
          <a:xfrm>
            <a:off x="6238875" y="1552575"/>
            <a:ext cx="5832475" cy="492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17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 et de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6" name="Espace réservé pour une image  5"/>
          <p:cNvSpPr>
            <a:spLocks noGrp="1"/>
          </p:cNvSpPr>
          <p:nvPr>
            <p:ph type="pic" sz="quarter" idx="47"/>
          </p:nvPr>
        </p:nvSpPr>
        <p:spPr>
          <a:xfrm>
            <a:off x="6165850" y="1552575"/>
            <a:ext cx="5905500" cy="492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23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441" y="1150376"/>
            <a:ext cx="10969943" cy="653025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5" name="Groupe 4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6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7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2014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s écr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88825" cy="4272000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sz="2400"/>
            </a:lvl1pPr>
          </a:lstStyle>
          <a:p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250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3090" y="6474024"/>
            <a:ext cx="609441" cy="3077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121899" tIns="60949" rIns="121899" bIns="60949" rtlCol="0" anchor="t">
            <a:spAutoFit/>
          </a:bodyPr>
          <a:lstStyle/>
          <a:p>
            <a:pPr algn="r"/>
            <a:fld id="{260E2A6B-A809-4840-BF14-8648BC0BDF87}" type="slidenum">
              <a:rPr lang="id-ID" sz="1200" b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pPr algn="r"/>
              <a:t>‹N°›</a:t>
            </a:fld>
            <a:endParaRPr lang="id-ID" sz="800" b="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2"/>
          <p:cNvSpPr txBox="1">
            <a:spLocks/>
          </p:cNvSpPr>
          <p:nvPr/>
        </p:nvSpPr>
        <p:spPr>
          <a:xfrm>
            <a:off x="10285411" y="6474024"/>
            <a:ext cx="1090825" cy="307776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5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Sen" pitchFamily="50" charset="0"/>
                <a:ea typeface="+mn-ea"/>
                <a:cs typeface="Lath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i="0" kern="1200" dirty="0">
                <a:solidFill>
                  <a:schemeClr val="bg1"/>
                </a:solidFill>
                <a:latin typeface="Segoe UI" pitchFamily="34" charset="0"/>
                <a:ea typeface="+mn-ea"/>
                <a:cs typeface="Segoe UI" pitchFamily="34" charset="0"/>
              </a:rPr>
              <a:t>AMNYOS</a:t>
            </a:r>
            <a:endParaRPr lang="id-ID" sz="11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2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78" r:id="rId2"/>
    <p:sldLayoutId id="2147483679" r:id="rId3"/>
    <p:sldLayoutId id="2147483713" r:id="rId4"/>
    <p:sldLayoutId id="2147483677" r:id="rId5"/>
    <p:sldLayoutId id="2147483718" r:id="rId6"/>
    <p:sldLayoutId id="2147483719" r:id="rId7"/>
    <p:sldLayoutId id="2147483671" r:id="rId8"/>
    <p:sldLayoutId id="2147483686" r:id="rId9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25993"/>
          <a:stretch/>
        </p:blipFill>
        <p:spPr>
          <a:xfrm>
            <a:off x="0" y="0"/>
            <a:ext cx="12188825" cy="3068960"/>
          </a:xfrm>
          <a:pattFill prst="pct5">
            <a:fgClr>
              <a:srgbClr val="02A7EA"/>
            </a:fgClr>
            <a:bgClr>
              <a:schemeClr val="bg1"/>
            </a:bgClr>
          </a:pattFill>
        </p:spPr>
      </p:pic>
      <p:grpSp>
        <p:nvGrpSpPr>
          <p:cNvPr id="2" name="Group 664"/>
          <p:cNvGrpSpPr/>
          <p:nvPr/>
        </p:nvGrpSpPr>
        <p:grpSpPr>
          <a:xfrm>
            <a:off x="0" y="4515"/>
            <a:ext cx="12179427" cy="4190999"/>
            <a:chOff x="19055" y="0"/>
            <a:chExt cx="24365199" cy="8735542"/>
          </a:xfrm>
        </p:grpSpPr>
        <p:sp>
          <p:nvSpPr>
            <p:cNvPr id="658" name="Shape 658"/>
            <p:cNvSpPr/>
            <p:nvPr/>
          </p:nvSpPr>
          <p:spPr>
            <a:xfrm>
              <a:off x="19055" y="0"/>
              <a:ext cx="3964386" cy="7429501"/>
            </a:xfrm>
            <a:prstGeom prst="rect">
              <a:avLst/>
            </a:prstGeom>
            <a:solidFill>
              <a:srgbClr val="02A1A4">
                <a:alpha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3978356" y="0"/>
              <a:ext cx="3964386" cy="7429501"/>
            </a:xfrm>
            <a:prstGeom prst="rect">
              <a:avLst/>
            </a:prstGeom>
            <a:solidFill>
              <a:srgbClr val="0C639D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7914667" y="0"/>
              <a:ext cx="4296387" cy="7429501"/>
            </a:xfrm>
            <a:prstGeom prst="rect">
              <a:avLst/>
            </a:prstGeom>
            <a:solidFill>
              <a:srgbClr val="02A7E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2207343" y="0"/>
              <a:ext cx="4272022" cy="8735542"/>
            </a:xfrm>
            <a:prstGeom prst="rect">
              <a:avLst/>
            </a:prstGeom>
            <a:solidFill>
              <a:srgbClr val="FDCC27">
                <a:alpha val="9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6478411" y="0"/>
              <a:ext cx="3964386" cy="7429501"/>
            </a:xfrm>
            <a:prstGeom prst="rect">
              <a:avLst/>
            </a:prstGeom>
            <a:solidFill>
              <a:srgbClr val="02A1A4">
                <a:alpha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20419868" y="0"/>
              <a:ext cx="3964386" cy="7429500"/>
            </a:xfrm>
            <a:prstGeom prst="rect">
              <a:avLst/>
            </a:prstGeom>
            <a:solidFill>
              <a:srgbClr val="02A7E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4802535"/>
            <a:ext cx="2544878" cy="1067207"/>
          </a:xfrm>
          <a:prstGeom prst="rect">
            <a:avLst/>
          </a:prstGeom>
        </p:spPr>
      </p:pic>
      <p:sp>
        <p:nvSpPr>
          <p:cNvPr id="19" name="Shape 665"/>
          <p:cNvSpPr/>
          <p:nvPr/>
        </p:nvSpPr>
        <p:spPr>
          <a:xfrm>
            <a:off x="3557461" y="4473142"/>
            <a:ext cx="22351" cy="1368000"/>
          </a:xfrm>
          <a:prstGeom prst="rect">
            <a:avLst/>
          </a:prstGeom>
          <a:solidFill>
            <a:srgbClr val="02A1A4">
              <a:alpha val="75000"/>
            </a:srgbClr>
          </a:solidFill>
          <a:ln w="12700" cap="flat">
            <a:solidFill>
              <a:srgbClr val="02A1A4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400" dirty="0">
              <a:latin typeface="+mj-lt"/>
            </a:endParaRPr>
          </a:p>
        </p:txBody>
      </p:sp>
      <p:sp>
        <p:nvSpPr>
          <p:cNvPr id="20" name="Shape 666"/>
          <p:cNvSpPr/>
          <p:nvPr/>
        </p:nvSpPr>
        <p:spPr>
          <a:xfrm>
            <a:off x="3808412" y="3677071"/>
            <a:ext cx="8153400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lnSpc>
                <a:spcPct val="150000"/>
              </a:lnSpc>
              <a:defRPr sz="2400">
                <a:solidFill>
                  <a:srgbClr val="3D4247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  <a:t>L’après PIC : </a:t>
            </a:r>
            <a:br>
              <a:rPr lang="fr-FR" sz="2800" b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</a:b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  <a:t>Partager les pratiques et construire un socle</a:t>
            </a:r>
            <a:br>
              <a:rPr lang="fr-FR" sz="2800" b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</a:b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  <a:t>commun</a:t>
            </a:r>
          </a:p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lang="fr-FR" sz="2800" b="1" dirty="0">
              <a:solidFill>
                <a:schemeClr val="bg2">
                  <a:lumMod val="50000"/>
                </a:schemeClr>
              </a:solidFill>
              <a:latin typeface="+mj-lt"/>
              <a:cs typeface="Segoe UI" pitchFamily="34" charset="0"/>
            </a:endParaRPr>
          </a:p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fr-FR" sz="2800" i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  <a:t>Webinaire 2</a:t>
            </a:r>
          </a:p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fr-FR" sz="2800" i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  <a:t>Les enseignements des guides de capitalisation </a:t>
            </a:r>
          </a:p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lang="fr-FR" sz="2800" b="1" dirty="0">
              <a:solidFill>
                <a:schemeClr val="bg2">
                  <a:lumMod val="50000"/>
                </a:schemeClr>
              </a:solidFill>
              <a:latin typeface="+mj-lt"/>
              <a:cs typeface="Segoe UI" pitchFamily="34" charset="0"/>
            </a:endParaRPr>
          </a:p>
        </p:txBody>
      </p:sp>
      <p:sp>
        <p:nvSpPr>
          <p:cNvPr id="21" name="Shape 665"/>
          <p:cNvSpPr/>
          <p:nvPr/>
        </p:nvSpPr>
        <p:spPr>
          <a:xfrm>
            <a:off x="3633661" y="4633202"/>
            <a:ext cx="22351" cy="1368000"/>
          </a:xfrm>
          <a:prstGeom prst="rect">
            <a:avLst/>
          </a:prstGeom>
          <a:solidFill>
            <a:srgbClr val="FDCC27">
              <a:alpha val="75000"/>
            </a:srgbClr>
          </a:solidFill>
          <a:ln w="12700" cap="flat">
            <a:solidFill>
              <a:srgbClr val="FDCC27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Shape 665"/>
          <p:cNvSpPr/>
          <p:nvPr/>
        </p:nvSpPr>
        <p:spPr>
          <a:xfrm>
            <a:off x="3709861" y="4785602"/>
            <a:ext cx="22351" cy="1368000"/>
          </a:xfrm>
          <a:prstGeom prst="rect">
            <a:avLst/>
          </a:prstGeom>
          <a:solidFill>
            <a:srgbClr val="02A7EA">
              <a:alpha val="75000"/>
            </a:srgbClr>
          </a:solidFill>
          <a:ln w="12700" cap="flat">
            <a:solidFill>
              <a:srgbClr val="02A7EA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72380" y="137546"/>
            <a:ext cx="11844063" cy="551425"/>
          </a:xfrm>
        </p:spPr>
        <p:txBody>
          <a:bodyPr/>
          <a:lstStyle/>
          <a:p>
            <a:r>
              <a:rPr lang="fr-FR" sz="2800" dirty="0"/>
              <a:t>Des compétences et organisations au service des parcours sans rupture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6681325-D5F3-1CFA-1EEE-D3FA4E37D96B}"/>
              </a:ext>
            </a:extLst>
          </p:cNvPr>
          <p:cNvSpPr/>
          <p:nvPr/>
        </p:nvSpPr>
        <p:spPr>
          <a:xfrm>
            <a:off x="260940" y="1807629"/>
            <a:ext cx="3817248" cy="1437627"/>
          </a:xfrm>
          <a:prstGeom prst="roundRect">
            <a:avLst/>
          </a:prstGeom>
          <a:solidFill>
            <a:srgbClr val="02A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Développer les capacités d’accompagnement en interne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D774B9A-BFB8-5AC0-EDF5-EC43A5BF36E2}"/>
              </a:ext>
            </a:extLst>
          </p:cNvPr>
          <p:cNvSpPr/>
          <p:nvPr/>
        </p:nvSpPr>
        <p:spPr>
          <a:xfrm>
            <a:off x="202878" y="3383688"/>
            <a:ext cx="3817247" cy="1373736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Créer des dynamiques de territoires, structurer des partenariats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3B516E-D45C-6E95-46A2-F93A8036A0E9}"/>
              </a:ext>
            </a:extLst>
          </p:cNvPr>
          <p:cNvSpPr txBox="1"/>
          <p:nvPr/>
        </p:nvSpPr>
        <p:spPr>
          <a:xfrm>
            <a:off x="4428635" y="202112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Adapter l’organisation interne des porteurs pour intégrer des approches pluridisciplinaires (développement de profils de coachs/référents polyvalents, et/ou équipes de profils diversifiés)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5B8A82-BBA7-3F92-47A7-D5F157CE622D}"/>
              </a:ext>
            </a:extLst>
          </p:cNvPr>
          <p:cNvSpPr txBox="1"/>
          <p:nvPr/>
        </p:nvSpPr>
        <p:spPr>
          <a:xfrm>
            <a:off x="4428635" y="500044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Mettre en place des outils permettant l’échange d’informations et la  coordination entre acteurs et partenaires (applications, outils collaboratifs,)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Cartographier et </a:t>
            </a:r>
            <a:r>
              <a:rPr lang="fr-FR" sz="1600"/>
              <a:t>coordonner les </a:t>
            </a:r>
            <a:r>
              <a:rPr lang="fr-FR" sz="1600" dirty="0"/>
              <a:t>offres de services des acteurs du territoire (instances opérationnelles de coordination)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593330B-5584-CD11-A799-178F57C6082A}"/>
              </a:ext>
            </a:extLst>
          </p:cNvPr>
          <p:cNvSpPr/>
          <p:nvPr/>
        </p:nvSpPr>
        <p:spPr>
          <a:xfrm>
            <a:off x="202878" y="4967864"/>
            <a:ext cx="3817246" cy="1197440"/>
          </a:xfrm>
          <a:prstGeom prst="roundRect">
            <a:avLst/>
          </a:prstGeom>
          <a:solidFill>
            <a:srgbClr val="FDCC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Outiller les parcours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A18E32-48CE-6541-42A0-3363B9B41625}"/>
              </a:ext>
            </a:extLst>
          </p:cNvPr>
          <p:cNvSpPr txBox="1"/>
          <p:nvPr/>
        </p:nvSpPr>
        <p:spPr>
          <a:xfrm>
            <a:off x="4428635" y="3521717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Renforcer les relations avec les partenaires du territoire permettant d’apporter des réponses à des besoins non pris en charge directement (dans le cadre de consortiums élargis, ou au-delà)</a:t>
            </a:r>
          </a:p>
        </p:txBody>
      </p:sp>
    </p:spTree>
    <p:extLst>
      <p:ext uri="{BB962C8B-B14F-4D97-AF65-F5344CB8AC3E}">
        <p14:creationId xmlns:p14="http://schemas.microsoft.com/office/powerpoint/2010/main" val="252198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105A24-AF87-3A7F-D18C-CC53CA2BB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C4BD43-90B5-8A67-10B8-27ED8566D6B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27013" y="1484784"/>
            <a:ext cx="8171655" cy="4360208"/>
          </a:xfrm>
        </p:spPr>
        <p:txBody>
          <a:bodyPr/>
          <a:lstStyle/>
          <a:p>
            <a:r>
              <a:rPr lang="fr-FR" b="1" dirty="0"/>
              <a:t>7 guides rédigés</a:t>
            </a:r>
            <a:r>
              <a:rPr lang="fr-FR" dirty="0"/>
              <a:t> </a:t>
            </a:r>
            <a:r>
              <a:rPr lang="fr-FR" b="1" dirty="0"/>
              <a:t>dans une optique de capitalisation </a:t>
            </a:r>
            <a:r>
              <a:rPr lang="fr-FR" dirty="0"/>
              <a:t>des projets soutenus dans le cadre du Plan d’investissement dans les compétences : </a:t>
            </a: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n°1 – Repérage des publics dits « invisibles »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n°2 – Remobilisation 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n°3 – Parcours sans rupture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n°4 – Nouvelle place faite aux « bénéficiaires »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n°5 – Reconnaissance des compétences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n°6 – Nouveau rapport aux entreprises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n°7 – Inclusion par le sport</a:t>
            </a:r>
          </a:p>
          <a:p>
            <a:pPr marL="254000" lvl="1" indent="0" algn="just">
              <a:lnSpc>
                <a:spcPct val="105000"/>
              </a:lnSpc>
              <a:buNone/>
            </a:pPr>
            <a:endParaRPr lang="fr-FR" sz="5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/>
              <a:t>Réalisés à partir d’investigations conduites fin 2021 auprès d’un échantillon de porteurs de projets (plus d’une centaine) </a:t>
            </a:r>
            <a:r>
              <a:rPr lang="fr-FR" dirty="0"/>
              <a:t>des AAP du PIC (Repérage des invisibles, 100% inclusion, Intégration professionnelle des réfugiés, Prépa-apprentissage) et des PRIC.</a:t>
            </a:r>
          </a:p>
          <a:p>
            <a:pPr marL="0" indent="0">
              <a:buNone/>
            </a:pPr>
            <a:endParaRPr lang="fr-FR" sz="500" dirty="0"/>
          </a:p>
          <a:p>
            <a:r>
              <a:rPr lang="fr-FR" b="1" dirty="0"/>
              <a:t>Visant à témoigner des réalisations les plus significatives observées </a:t>
            </a:r>
            <a:r>
              <a:rPr lang="fr-FR" dirty="0"/>
              <a:t>(= sélection de pratiques remarquables dans leur contenu et/ou dans leurs modalités de mise en œuvre).</a:t>
            </a:r>
          </a:p>
          <a:p>
            <a:pPr marL="0" indent="0">
              <a:buNone/>
            </a:pPr>
            <a:endParaRPr lang="fr-FR" sz="500" dirty="0"/>
          </a:p>
          <a:p>
            <a:r>
              <a:rPr lang="fr-FR" b="1" dirty="0"/>
              <a:t>Structurés en deux parties : </a:t>
            </a:r>
            <a:r>
              <a:rPr lang="fr-FR" dirty="0"/>
              <a:t>la 1</a:t>
            </a:r>
            <a:r>
              <a:rPr lang="fr-FR" baseline="30000" dirty="0"/>
              <a:t>ère</a:t>
            </a:r>
            <a:r>
              <a:rPr lang="fr-FR" dirty="0"/>
              <a:t> présentant les différentes catégories de pratiques remarquables observées ; la 2</a:t>
            </a:r>
            <a:r>
              <a:rPr lang="fr-FR" baseline="30000" dirty="0"/>
              <a:t>nde</a:t>
            </a:r>
            <a:r>
              <a:rPr lang="fr-FR" dirty="0"/>
              <a:t> apportant des informations davantage opérationnelles sur les pratiques et les enseignements que les lauréats ont retiré de leur expérience.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F929F0-F0F6-1245-E0B5-9F4E0DB6B85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solidFill>
            <a:srgbClr val="02A1A4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Sources et méthodes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3FDC05-A467-6C6C-801B-09550FF76C6F}"/>
              </a:ext>
            </a:extLst>
          </p:cNvPr>
          <p:cNvSpPr txBox="1"/>
          <p:nvPr/>
        </p:nvSpPr>
        <p:spPr>
          <a:xfrm>
            <a:off x="333772" y="5949280"/>
            <a:ext cx="806489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400" dirty="0"/>
              <a:t>NB : Les travaux conduits ne prétendaient pas établir un relevé exhaustif ou définitif des bonnes pratiques sur chaque thème.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C74604-7AC6-FAD5-335B-F065D4CA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901" y="1472343"/>
            <a:ext cx="1687641" cy="23718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476AA14-67EB-DEE4-7230-09EC0ADCD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127" y="1482235"/>
            <a:ext cx="1687642" cy="23644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FE178A-47B7-05BF-0E47-E4E7D692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098" y="3956435"/>
            <a:ext cx="1681931" cy="23644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6B5946-D0AC-4EE3-D9B4-CD56ECE7D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127" y="3933814"/>
            <a:ext cx="1687642" cy="23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4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12188825" cy="4272000"/>
          </a:xfrm>
          <a:prstGeom prst="rect">
            <a:avLst/>
          </a:prstGeom>
          <a:solidFill>
            <a:srgbClr val="0C639D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1485900" y="1828800"/>
            <a:ext cx="9289032" cy="135419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Guide 3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Construire des parcours sans rupture </a:t>
            </a:r>
            <a:endParaRPr lang="id-ID" sz="37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95193" y="3273131"/>
            <a:ext cx="599843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1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CBCBC5-0435-0023-95A9-21DA3265E7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L’enjeu des parcours sans rupture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25284F-72C2-88FE-4524-01F0F8F9FD2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27012" y="1517064"/>
            <a:ext cx="11556033" cy="4959936"/>
          </a:xfrm>
        </p:spPr>
        <p:txBody>
          <a:bodyPr/>
          <a:lstStyle/>
          <a:p>
            <a:r>
              <a:rPr lang="fr-FR" sz="1800" dirty="0"/>
              <a:t>La notion de rupture renvoie à des </a:t>
            </a:r>
            <a:r>
              <a:rPr lang="fr-FR" sz="1800" b="1" dirty="0"/>
              <a:t>réalités multiformes</a:t>
            </a:r>
          </a:p>
          <a:p>
            <a:endParaRPr lang="fr-FR" sz="1800" dirty="0"/>
          </a:p>
          <a:p>
            <a:pPr lvl="1"/>
            <a:r>
              <a:rPr lang="fr-FR" sz="1800" dirty="0"/>
              <a:t>L’abandon, la sortie d’un projet, d’un dispositif, d’un parcours</a:t>
            </a:r>
          </a:p>
          <a:p>
            <a:pPr lvl="1"/>
            <a:r>
              <a:rPr lang="fr-FR" sz="1800" dirty="0"/>
              <a:t>Des « interruptions » de parcours liées à des difficultés transitoires, qui pourraient donner lieu à une reprise une fois ces difficultés levées</a:t>
            </a:r>
          </a:p>
          <a:p>
            <a:pPr lvl="1"/>
            <a:r>
              <a:rPr lang="fr-FR" sz="1800" dirty="0"/>
              <a:t>Plus largement, des transitions vécues comme trop marquées, heurtées ou difficiles entre étapes et/ou acteurs d’un parcours (orientation / entrée en action, changements de statut entraînant une discontinuité de prise en charge…)</a:t>
            </a:r>
          </a:p>
          <a:p>
            <a:pPr lvl="1"/>
            <a:endParaRPr lang="fr-FR" sz="1800" dirty="0"/>
          </a:p>
          <a:p>
            <a:endParaRPr lang="fr-FR" sz="1800" dirty="0"/>
          </a:p>
          <a:p>
            <a:pPr marL="877888" lvl="3" indent="0">
              <a:buNone/>
            </a:pPr>
            <a:r>
              <a:rPr lang="fr-FR" sz="1800" dirty="0"/>
              <a:t>Les projets PIC analysés dans le guide 3 se sont attachés à </a:t>
            </a:r>
            <a:r>
              <a:rPr lang="fr-FR" sz="1800" b="1" dirty="0"/>
              <a:t>prévenir ces risques de rupture </a:t>
            </a:r>
            <a:r>
              <a:rPr lang="fr-FR" sz="1800" dirty="0"/>
              <a:t>et à </a:t>
            </a:r>
            <a:r>
              <a:rPr lang="fr-FR" sz="1800" b="1" dirty="0"/>
              <a:t>assurer la fluidité des parcours, au travers de leviers / pratiques diversifiées, et en réinterrogeant leurs organisations et les compétences qu’ils mobilisent</a:t>
            </a:r>
          </a:p>
          <a:p>
            <a:pPr lvl="1"/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835EEF-0036-79B0-D534-3A7FE0AFB9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7C24E322-811B-768A-91B9-AF865459B99C}"/>
              </a:ext>
            </a:extLst>
          </p:cNvPr>
          <p:cNvSpPr/>
          <p:nvPr/>
        </p:nvSpPr>
        <p:spPr>
          <a:xfrm flipV="1">
            <a:off x="405780" y="4509120"/>
            <a:ext cx="648072" cy="6480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44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Les leviers mobilisés pour renforcer la fluidité des parcours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6681325-D5F3-1CFA-1EEE-D3FA4E37D96B}"/>
              </a:ext>
            </a:extLst>
          </p:cNvPr>
          <p:cNvSpPr/>
          <p:nvPr/>
        </p:nvSpPr>
        <p:spPr>
          <a:xfrm>
            <a:off x="1108484" y="2100576"/>
            <a:ext cx="2664296" cy="3240360"/>
          </a:xfrm>
          <a:prstGeom prst="roundRect">
            <a:avLst/>
          </a:prstGeom>
          <a:solidFill>
            <a:srgbClr val="02A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Proposer une prise en charge globale en réponse aux multi-vulnérabilités des publics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D774B9A-BFB8-5AC0-EDF5-EC43A5BF36E2}"/>
              </a:ext>
            </a:extLst>
          </p:cNvPr>
          <p:cNvSpPr/>
          <p:nvPr/>
        </p:nvSpPr>
        <p:spPr>
          <a:xfrm>
            <a:off x="4654252" y="2100576"/>
            <a:ext cx="2664296" cy="3240360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Chaîner les différentes étapes du parcours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DED6910-881E-0689-29E0-AE87938D4762}"/>
              </a:ext>
            </a:extLst>
          </p:cNvPr>
          <p:cNvSpPr/>
          <p:nvPr/>
        </p:nvSpPr>
        <p:spPr>
          <a:xfrm>
            <a:off x="8001372" y="2100576"/>
            <a:ext cx="2664296" cy="3240360"/>
          </a:xfrm>
          <a:prstGeom prst="roundRect">
            <a:avLst/>
          </a:prstGeom>
          <a:solidFill>
            <a:srgbClr val="FDCC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Sécuriser particulièrement les transitions et assurer un suivi jusque dans l’emploi</a:t>
            </a:r>
          </a:p>
        </p:txBody>
      </p:sp>
    </p:spTree>
    <p:extLst>
      <p:ext uri="{BB962C8B-B14F-4D97-AF65-F5344CB8AC3E}">
        <p14:creationId xmlns:p14="http://schemas.microsoft.com/office/powerpoint/2010/main" val="119335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Les leviers mobilisés pour renforcer la fluidité des parcours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6681325-D5F3-1CFA-1EEE-D3FA4E37D96B}"/>
              </a:ext>
            </a:extLst>
          </p:cNvPr>
          <p:cNvSpPr/>
          <p:nvPr/>
        </p:nvSpPr>
        <p:spPr>
          <a:xfrm>
            <a:off x="1108484" y="2100576"/>
            <a:ext cx="2664296" cy="3240360"/>
          </a:xfrm>
          <a:prstGeom prst="roundRect">
            <a:avLst/>
          </a:prstGeom>
          <a:solidFill>
            <a:srgbClr val="02A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Proposer une prise en charge globale en réponse aux multi-vulnérabilité des publics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2060B8-7697-A63C-A6A7-BE6DAD5F1AE2}"/>
              </a:ext>
            </a:extLst>
          </p:cNvPr>
          <p:cNvSpPr txBox="1"/>
          <p:nvPr/>
        </p:nvSpPr>
        <p:spPr>
          <a:xfrm>
            <a:off x="4582244" y="2276872"/>
            <a:ext cx="7272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/>
              <a:t>Une approche globale de l’accompagnement des publics, avec la volonté de prendre en charge les différentes difficultés des personnes plutôt que de les renvoyer vers des « guichets » multiples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Levée des freins périphériques et sociaux (accès aux droits, logement, garde d’enfants, mobilité…)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Prise en charge des problématiques de santé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Confiance en soi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Orientation / projet professionnel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Savoirs-être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Compétences professionnelles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Immersions…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6388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Les leviers mobilisés pour renforcer la fluidité des parcours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2060B8-7697-A63C-A6A7-BE6DAD5F1AE2}"/>
              </a:ext>
            </a:extLst>
          </p:cNvPr>
          <p:cNvSpPr txBox="1"/>
          <p:nvPr/>
        </p:nvSpPr>
        <p:spPr>
          <a:xfrm>
            <a:off x="4582244" y="2276872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/>
              <a:t>Des actions ou briques de parcours davantage intégrées, proposant une palette de solutions dans le cadre d’une unité de temps (voire de lieu) : 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Parcours en amont de la qualification intégrant compétences de base, savoirs-être professionnels, construction de projet, immersions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Sas d’entrée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Parcours intégrés de la préqualification jusqu’à l’accès à une qualification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952393" lvl="1" indent="-342900">
              <a:buFont typeface="Wingdings" panose="05000000000000000000" pitchFamily="2" charset="2"/>
              <a:buChar char="ü"/>
            </a:pPr>
            <a:endParaRPr lang="fr-FR" sz="1600" dirty="0"/>
          </a:p>
          <a:p>
            <a:pPr marL="952393" lvl="1" indent="-342900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DE13C3E-7738-E7C9-B7C9-0BE16117B992}"/>
              </a:ext>
            </a:extLst>
          </p:cNvPr>
          <p:cNvSpPr/>
          <p:nvPr/>
        </p:nvSpPr>
        <p:spPr>
          <a:xfrm>
            <a:off x="1125860" y="2129952"/>
            <a:ext cx="2664296" cy="3240360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Chaîner les différentes étapes du parcours</a:t>
            </a:r>
          </a:p>
        </p:txBody>
      </p:sp>
    </p:spTree>
    <p:extLst>
      <p:ext uri="{BB962C8B-B14F-4D97-AF65-F5344CB8AC3E}">
        <p14:creationId xmlns:p14="http://schemas.microsoft.com/office/powerpoint/2010/main" val="251485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Les leviers mobilisés pour renforcer la fluidité des parcours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2060B8-7697-A63C-A6A7-BE6DAD5F1AE2}"/>
              </a:ext>
            </a:extLst>
          </p:cNvPr>
          <p:cNvSpPr txBox="1"/>
          <p:nvPr/>
        </p:nvSpPr>
        <p:spPr>
          <a:xfrm>
            <a:off x="4582244" y="2276872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/>
              <a:t>Sécuriser l’entrée dans le projet ou dispositif (en proposant un cadre sécurisant et mobilisateur, et/ou via des outils de type contrats d’engagement)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/>
              <a:t>Sécuriser les transitions entre étapes du parcours (entre formation et emploi, entre statut de demandeur d’emploi et de salarié, permettre des suspensions temporaires…)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/>
              <a:t>Sécuriser la sortie et l’aval du parcours (souplesses des conditions de sortie permettant une reprise de l’accompagnement si nécessaire, accompagnement en emploi)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952393" lvl="1" indent="-342900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5520EC3-A1A9-BB07-8D07-1820CAF0D5B9}"/>
              </a:ext>
            </a:extLst>
          </p:cNvPr>
          <p:cNvSpPr/>
          <p:nvPr/>
        </p:nvSpPr>
        <p:spPr>
          <a:xfrm>
            <a:off x="1197868" y="2060848"/>
            <a:ext cx="2664296" cy="3240360"/>
          </a:xfrm>
          <a:prstGeom prst="roundRect">
            <a:avLst/>
          </a:prstGeom>
          <a:solidFill>
            <a:srgbClr val="FDCC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Sécuriser particulièrement les transitions et assurer un suivi jusque dans l’emploi</a:t>
            </a:r>
          </a:p>
        </p:txBody>
      </p:sp>
    </p:spTree>
    <p:extLst>
      <p:ext uri="{BB962C8B-B14F-4D97-AF65-F5344CB8AC3E}">
        <p14:creationId xmlns:p14="http://schemas.microsoft.com/office/powerpoint/2010/main" val="264103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Des conditions de réussite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6681325-D5F3-1CFA-1EEE-D3FA4E37D96B}"/>
              </a:ext>
            </a:extLst>
          </p:cNvPr>
          <p:cNvSpPr/>
          <p:nvPr/>
        </p:nvSpPr>
        <p:spPr>
          <a:xfrm>
            <a:off x="710148" y="1752662"/>
            <a:ext cx="3656072" cy="1892361"/>
          </a:xfrm>
          <a:prstGeom prst="roundRect">
            <a:avLst/>
          </a:prstGeom>
          <a:solidFill>
            <a:srgbClr val="02A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Personnaliser les contenus et le déroulement des parcours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D774B9A-BFB8-5AC0-EDF5-EC43A5BF36E2}"/>
              </a:ext>
            </a:extLst>
          </p:cNvPr>
          <p:cNvSpPr/>
          <p:nvPr/>
        </p:nvSpPr>
        <p:spPr>
          <a:xfrm>
            <a:off x="710148" y="4293096"/>
            <a:ext cx="3656072" cy="1656184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Désigner un référent fil rouge du parcours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3B516E-D45C-6E95-46A2-F93A8036A0E9}"/>
              </a:ext>
            </a:extLst>
          </p:cNvPr>
          <p:cNvSpPr txBox="1"/>
          <p:nvPr/>
        </p:nvSpPr>
        <p:spPr>
          <a:xfrm>
            <a:off x="4655077" y="1829142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Adapter les parcours aux besoins des personnes et à leur rythme de progression (positionnement initial, modularisation adaptable voire parcours totalement sur-mesure)…</a:t>
            </a:r>
          </a:p>
          <a:p>
            <a:pPr marL="266700"/>
            <a:r>
              <a:rPr lang="fr-FR" sz="1600" dirty="0"/>
              <a:t>… ce qui suppose une grande coordination entre intervenants et questionne le modèle économique / la taille critique des projets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Favoriser l’engagement et la participation des bénéficiaires à l’entrée (contractualisations formelles ou tacites)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5B8A82-BBA7-3F92-47A7-D5F157CE622D}"/>
              </a:ext>
            </a:extLst>
          </p:cNvPr>
          <p:cNvSpPr txBox="1"/>
          <p:nvPr/>
        </p:nvSpPr>
        <p:spPr>
          <a:xfrm>
            <a:off x="4637521" y="458403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Créer une relation de confiance avec un « référent », interlocuteur de confiance et de proximité dès le démarrage et tout au long du parcours…</a:t>
            </a:r>
          </a:p>
          <a:p>
            <a:pPr marL="266700"/>
            <a:r>
              <a:rPr lang="fr-FR" sz="1600" dirty="0"/>
              <a:t>… impliquant de faire évoluer la posture (coachs…) et de limiter la file active de ces référents</a:t>
            </a:r>
          </a:p>
        </p:txBody>
      </p:sp>
    </p:spTree>
    <p:extLst>
      <p:ext uri="{BB962C8B-B14F-4D97-AF65-F5344CB8AC3E}">
        <p14:creationId xmlns:p14="http://schemas.microsoft.com/office/powerpoint/2010/main" val="39216694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mnyo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50"/>
      </a:accent5>
      <a:accent6>
        <a:srgbClr val="FFFF00"/>
      </a:accent6>
      <a:hlink>
        <a:srgbClr val="0070C0"/>
      </a:hlink>
      <a:folHlink>
        <a:srgbClr val="0070C0"/>
      </a:folHlink>
    </a:clrScheme>
    <a:fontScheme name="Amnyo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nyos_livrable" id="{A80453BF-ADCE-478B-9313-2313B393775A}" vid="{1FEC79DA-78D1-4C57-AA96-3A320D58F8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FB7FD4EB03EF429C3D18BF391CD2C2" ma:contentTypeVersion="0" ma:contentTypeDescription="Crée un document." ma:contentTypeScope="" ma:versionID="8a49ee972dc29144409b285a65ba93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C37CEF-386C-40DF-B971-F9599B97655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AC1AE0A-2D70-4404-B14B-F321A67FD3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AFD470-1434-4902-BE2A-DDD39596BAE0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Amnyos_livrable</Template>
  <TotalTime>358</TotalTime>
  <Words>926</Words>
  <Application>Microsoft Office PowerPoint</Application>
  <PresentationFormat>Personnalisé</PresentationFormat>
  <Paragraphs>82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Segoe UI</vt:lpstr>
      <vt:lpstr>Segoe UI Semibold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Grégoire Leclerc</dc:creator>
  <cp:lastModifiedBy>Grégoire Leclerc</cp:lastModifiedBy>
  <cp:revision>2</cp:revision>
  <dcterms:created xsi:type="dcterms:W3CDTF">2023-11-20T09:20:55Z</dcterms:created>
  <dcterms:modified xsi:type="dcterms:W3CDTF">2023-11-22T08:58:30Z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0x01010003FB7FD4EB03EF429C3D18BF391CD2C2</vt:lpwstr>
  </property>
</Properties>
</file>