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78" r:id="rId2"/>
    <p:sldId id="288" r:id="rId3"/>
    <p:sldId id="283" r:id="rId4"/>
    <p:sldId id="257" r:id="rId5"/>
    <p:sldId id="279" r:id="rId6"/>
    <p:sldId id="287" r:id="rId7"/>
    <p:sldId id="289" r:id="rId8"/>
    <p:sldId id="290" r:id="rId9"/>
    <p:sldId id="281" r:id="rId10"/>
    <p:sldId id="280" r:id="rId11"/>
    <p:sldId id="284" r:id="rId12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27" roundtripDataSignature="AMtx7mhvpPdM+MpR7ZHOTqrljfghltBDu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Style à thème 1 - Accentuation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8039" autoAdjust="0"/>
  </p:normalViewPr>
  <p:slideViewPr>
    <p:cSldViewPr snapToGrid="0">
      <p:cViewPr varScale="1">
        <p:scale>
          <a:sx n="83" d="100"/>
          <a:sy n="83" d="100"/>
        </p:scale>
        <p:origin x="1638" y="8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81" d="100"/>
          <a:sy n="81" d="100"/>
        </p:scale>
        <p:origin x="397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Relationship Id="rId27" Type="http://customschemas.google.com/relationships/presentationmetadata" Target="metadata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0F7F5C8B-7FF8-712A-C357-938F56BD2BC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D4AF075D-C37A-4ADB-B351-78F1FF82000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7D6564-DCA8-4C6A-B08E-AC6F6973601D}" type="datetimeFigureOut">
              <a:rPr lang="fr-FR" smtClean="0"/>
              <a:t>13/12/2023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9082DB3-DAE6-6CF3-3DA3-C14508E2173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1B569E2-F890-05B7-0F57-9DA273B89E3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6F5383-895C-4825-94BC-DAC1AF29673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88570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  <p:sp>
        <p:nvSpPr>
          <p:cNvPr id="62" name="Google Shape;6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0835751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  <p:sp>
        <p:nvSpPr>
          <p:cNvPr id="72" name="Google Shape;7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3855550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  <p:sp>
        <p:nvSpPr>
          <p:cNvPr id="62" name="Google Shape;6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3316427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  <p:sp>
        <p:nvSpPr>
          <p:cNvPr id="72" name="Google Shape;7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42676601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  <p:sp>
        <p:nvSpPr>
          <p:cNvPr id="72" name="Google Shape;7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3357445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  <p:sp>
        <p:nvSpPr>
          <p:cNvPr id="72" name="Google Shape;7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  <p:sp>
        <p:nvSpPr>
          <p:cNvPr id="72" name="Google Shape;7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7820456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  <p:sp>
        <p:nvSpPr>
          <p:cNvPr id="72" name="Google Shape;7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0377045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  <p:sp>
        <p:nvSpPr>
          <p:cNvPr id="72" name="Google Shape;7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4136320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  <p:sp>
        <p:nvSpPr>
          <p:cNvPr id="72" name="Google Shape;7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7938954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  <p:sp>
        <p:nvSpPr>
          <p:cNvPr id="72" name="Google Shape;7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4256613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e de titr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5"/>
          <p:cNvSpPr txBox="1"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144"/>
              </a:buClr>
              <a:buSzPts val="4400"/>
              <a:buFont typeface="Calibri"/>
              <a:buNone/>
              <a:defRPr>
                <a:solidFill>
                  <a:srgbClr val="00488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5"/>
          <p:cNvSpPr txBox="1"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Noto Sans Symbols"/>
              <a:buNone/>
              <a:defRPr sz="3200">
                <a:solidFill>
                  <a:srgbClr val="8BADDB"/>
                </a:solidFill>
              </a:defRPr>
            </a:lvl1pPr>
            <a:lvl2pPr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pic>
        <p:nvPicPr>
          <p:cNvPr id="14" name="Google Shape;14;p5" descr="forme jaune.jp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" y="-7177"/>
            <a:ext cx="3713256" cy="1669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Google Shape;15;p5" descr="CO_Logo_RVB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984973" y="150394"/>
            <a:ext cx="2609459" cy="13030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Google Shape;16;p5" descr="forme bleu.jp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" y="5312492"/>
            <a:ext cx="2234316" cy="1545506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17;p5"/>
          <p:cNvSpPr txBox="1"/>
          <p:nvPr/>
        </p:nvSpPr>
        <p:spPr>
          <a:xfrm>
            <a:off x="2763755" y="6272260"/>
            <a:ext cx="7325895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 b="1" i="0" u="none" strike="noStrike" cap="none">
                <a:solidFill>
                  <a:srgbClr val="004881"/>
                </a:solidFill>
                <a:latin typeface="Calibri"/>
                <a:ea typeface="Calibri"/>
                <a:cs typeface="Calibri"/>
                <a:sym typeface="Calibri"/>
              </a:rPr>
              <a:t>Des ressources pour agir ensemble</a:t>
            </a:r>
            <a:endParaRPr/>
          </a:p>
        </p:txBody>
      </p:sp>
      <p:cxnSp>
        <p:nvCxnSpPr>
          <p:cNvPr id="18" name="Google Shape;18;p5"/>
          <p:cNvCxnSpPr/>
          <p:nvPr/>
        </p:nvCxnSpPr>
        <p:spPr>
          <a:xfrm>
            <a:off x="1828800" y="6224337"/>
            <a:ext cx="9443452" cy="0"/>
          </a:xfrm>
          <a:prstGeom prst="straightConnector1">
            <a:avLst/>
          </a:prstGeom>
          <a:noFill/>
          <a:ln w="38100" cap="flat" cmpd="sng">
            <a:solidFill>
              <a:srgbClr val="00488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9" name="Google Shape;19;p5"/>
          <p:cNvSpPr txBox="1">
            <a:spLocks noGrp="1"/>
          </p:cNvSpPr>
          <p:nvPr>
            <p:ph type="sldNum" idx="12"/>
          </p:nvPr>
        </p:nvSpPr>
        <p:spPr>
          <a:xfrm>
            <a:off x="11409045" y="6333134"/>
            <a:ext cx="731700" cy="5250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>
            <a:lvl1pPr lvl="0">
              <a:buNone/>
              <a:defRPr sz="1300">
                <a:solidFill>
                  <a:srgbClr val="002144"/>
                </a:solidFill>
              </a:defRPr>
            </a:lvl1pPr>
            <a:lvl2pPr lvl="1">
              <a:buNone/>
              <a:defRPr sz="1300">
                <a:solidFill>
                  <a:srgbClr val="002144"/>
                </a:solidFill>
              </a:defRPr>
            </a:lvl2pPr>
            <a:lvl3pPr lvl="2">
              <a:buNone/>
              <a:defRPr sz="1300">
                <a:solidFill>
                  <a:srgbClr val="002144"/>
                </a:solidFill>
              </a:defRPr>
            </a:lvl3pPr>
            <a:lvl4pPr lvl="3">
              <a:buNone/>
              <a:defRPr sz="1300">
                <a:solidFill>
                  <a:srgbClr val="002144"/>
                </a:solidFill>
              </a:defRPr>
            </a:lvl4pPr>
            <a:lvl5pPr lvl="4">
              <a:buNone/>
              <a:defRPr sz="1300">
                <a:solidFill>
                  <a:srgbClr val="002144"/>
                </a:solidFill>
              </a:defRPr>
            </a:lvl5pPr>
            <a:lvl6pPr lvl="5">
              <a:buNone/>
              <a:defRPr sz="1300">
                <a:solidFill>
                  <a:srgbClr val="002144"/>
                </a:solidFill>
              </a:defRPr>
            </a:lvl6pPr>
            <a:lvl7pPr lvl="6">
              <a:buNone/>
              <a:defRPr sz="1300">
                <a:solidFill>
                  <a:srgbClr val="002144"/>
                </a:solidFill>
              </a:defRPr>
            </a:lvl7pPr>
            <a:lvl8pPr lvl="7">
              <a:buNone/>
              <a:defRPr sz="1300">
                <a:solidFill>
                  <a:srgbClr val="002144"/>
                </a:solidFill>
              </a:defRPr>
            </a:lvl8pPr>
            <a:lvl9pPr lvl="8">
              <a:buNone/>
              <a:defRPr sz="1300">
                <a:solidFill>
                  <a:srgbClr val="002144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et contenu" type="obj">
  <p:cSld name="OBJECT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Google Shape;21;p6" descr="forme jaune opacite faible.jp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-1"/>
            <a:ext cx="3169165" cy="1770077"/>
          </a:xfrm>
          <a:prstGeom prst="rect">
            <a:avLst/>
          </a:prstGeom>
          <a:noFill/>
          <a:ln>
            <a:noFill/>
          </a:ln>
        </p:spPr>
      </p:pic>
      <p:sp>
        <p:nvSpPr>
          <p:cNvPr id="22" name="Google Shape;22;p6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144"/>
              </a:buClr>
              <a:buSzPts val="3200"/>
              <a:buFont typeface="Calibri"/>
              <a:buNone/>
              <a:defRPr sz="3200" b="1">
                <a:solidFill>
                  <a:srgbClr val="00488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6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FBB900"/>
              </a:buClr>
              <a:buSzPts val="1800"/>
              <a:buChar char="✔"/>
              <a:defRPr b="1">
                <a:solidFill>
                  <a:srgbClr val="004881"/>
                </a:solidFill>
              </a:defRPr>
            </a:lvl1pPr>
            <a:lvl2pPr marL="914400" lvl="1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BADDB"/>
              </a:buClr>
              <a:buSzPts val="2800"/>
              <a:buChar char="•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4881"/>
              </a:buClr>
              <a:buSzPts val="1800"/>
              <a:buChar char="→"/>
              <a:defRPr>
                <a:solidFill>
                  <a:schemeClr val="dk1"/>
                </a:solidFill>
              </a:defRPr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pic>
        <p:nvPicPr>
          <p:cNvPr id="24" name="Google Shape;24;p6" descr="CO_Logo_RVB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19021" y="6049464"/>
            <a:ext cx="1211002" cy="65151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5" name="Google Shape;25;p6"/>
          <p:cNvCxnSpPr>
            <a:cxnSpLocks/>
          </p:cNvCxnSpPr>
          <p:nvPr/>
        </p:nvCxnSpPr>
        <p:spPr>
          <a:xfrm>
            <a:off x="3429000" y="6224337"/>
            <a:ext cx="7843252" cy="0"/>
          </a:xfrm>
          <a:prstGeom prst="straightConnector1">
            <a:avLst/>
          </a:prstGeom>
          <a:noFill/>
          <a:ln w="38100" cap="flat" cmpd="sng">
            <a:solidFill>
              <a:srgbClr val="00488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6" name="Google Shape;26;p6"/>
          <p:cNvSpPr txBox="1">
            <a:spLocks noGrp="1"/>
          </p:cNvSpPr>
          <p:nvPr>
            <p:ph type="sldNum" idx="12"/>
          </p:nvPr>
        </p:nvSpPr>
        <p:spPr>
          <a:xfrm>
            <a:off x="11409045" y="6333134"/>
            <a:ext cx="731700" cy="5250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>
            <a:lvl1pPr lvl="0">
              <a:buNone/>
              <a:defRPr sz="1300">
                <a:solidFill>
                  <a:srgbClr val="004881"/>
                </a:solidFill>
              </a:defRPr>
            </a:lvl1pPr>
            <a:lvl2pPr lvl="1">
              <a:buNone/>
              <a:defRPr sz="1300">
                <a:solidFill>
                  <a:srgbClr val="004881"/>
                </a:solidFill>
              </a:defRPr>
            </a:lvl2pPr>
            <a:lvl3pPr lvl="2">
              <a:buNone/>
              <a:defRPr sz="1300">
                <a:solidFill>
                  <a:srgbClr val="004881"/>
                </a:solidFill>
              </a:defRPr>
            </a:lvl3pPr>
            <a:lvl4pPr lvl="3">
              <a:buNone/>
              <a:defRPr sz="1300">
                <a:solidFill>
                  <a:srgbClr val="004881"/>
                </a:solidFill>
              </a:defRPr>
            </a:lvl4pPr>
            <a:lvl5pPr lvl="4">
              <a:buNone/>
              <a:defRPr sz="1300">
                <a:solidFill>
                  <a:srgbClr val="004881"/>
                </a:solidFill>
              </a:defRPr>
            </a:lvl5pPr>
            <a:lvl6pPr lvl="5">
              <a:buNone/>
              <a:defRPr sz="1300">
                <a:solidFill>
                  <a:srgbClr val="004881"/>
                </a:solidFill>
              </a:defRPr>
            </a:lvl6pPr>
            <a:lvl7pPr lvl="6">
              <a:buNone/>
              <a:defRPr sz="1300">
                <a:solidFill>
                  <a:srgbClr val="004881"/>
                </a:solidFill>
              </a:defRPr>
            </a:lvl7pPr>
            <a:lvl8pPr lvl="7">
              <a:buNone/>
              <a:defRPr sz="1300">
                <a:solidFill>
                  <a:srgbClr val="004881"/>
                </a:solidFill>
              </a:defRPr>
            </a:lvl8pPr>
            <a:lvl9pPr lvl="8">
              <a:buNone/>
              <a:defRPr sz="1300">
                <a:solidFill>
                  <a:srgbClr val="00488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‹N°›</a:t>
            </a:fld>
            <a:endParaRPr/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65B9D1E5-8D77-D726-77E8-3433395CA867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711" y="5965294"/>
            <a:ext cx="1756334" cy="73568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u avec légende" type="objTx">
  <p:cSld name="OBJECT_WITH_CAPTION_TEX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10"/>
          <p:cNvSpPr txBox="1"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144"/>
              </a:buClr>
              <a:buSzPts val="2000"/>
              <a:buFont typeface="Calibri"/>
              <a:buNone/>
              <a:defRPr sz="2000" b="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10"/>
          <p:cNvSpPr txBox="1">
            <a:spLocks noGrp="1"/>
          </p:cNvSpPr>
          <p:nvPr>
            <p:ph type="body"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2144"/>
              </a:buClr>
              <a:buSzPts val="3200"/>
              <a:buChar char="✔"/>
              <a:defRPr sz="3200"/>
            </a:lvl1pPr>
            <a:lvl2pPr marL="914400" lvl="1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→"/>
              <a:defRPr sz="2400"/>
            </a:lvl3pPr>
            <a:lvl4pPr marL="182880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37" name="Google Shape;37;p10"/>
          <p:cNvSpPr txBox="1">
            <a:spLocks noGrp="1"/>
          </p:cNvSpPr>
          <p:nvPr>
            <p:ph type="body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002144"/>
              </a:buClr>
              <a:buSzPts val="1400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38" name="Google Shape;38;p10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0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10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 avec légende" type="picTx">
  <p:cSld name="PICTURE_WITH_CAPTION_TEXT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1"/>
          <p:cNvSpPr txBox="1"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144"/>
              </a:buClr>
              <a:buSzPts val="2000"/>
              <a:buFont typeface="Calibri"/>
              <a:buNone/>
              <a:defRPr sz="2000" b="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1"/>
          <p:cNvSpPr>
            <a:spLocks noGrp="1"/>
          </p:cNvSpPr>
          <p:nvPr>
            <p:ph type="pic" idx="2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2144"/>
              </a:buClr>
              <a:buSzPts val="3200"/>
              <a:buFont typeface="Noto Sans Symbols"/>
              <a:buNone/>
              <a:defRPr sz="3200" b="0" i="0" u="none" strike="noStrike" cap="none">
                <a:solidFill>
                  <a:srgbClr val="00214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Google Shape;44;p11"/>
          <p:cNvSpPr txBox="1">
            <a:spLocks noGrp="1"/>
          </p:cNvSpPr>
          <p:nvPr>
            <p:ph type="body" idx="1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002144"/>
              </a:buClr>
              <a:buSzPts val="1400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45" name="Google Shape;45;p11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11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et texte vertical" type="vertTx">
  <p:cSld name="VERTICAL_TEXT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144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12"/>
          <p:cNvSpPr txBox="1">
            <a:spLocks noGrp="1"/>
          </p:cNvSpPr>
          <p:nvPr>
            <p:ph type="body" idx="1"/>
          </p:nvPr>
        </p:nvSpPr>
        <p:spPr>
          <a:xfrm rot="5400000">
            <a:off x="3833019" y="-1623219"/>
            <a:ext cx="4525963" cy="1097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2144"/>
              </a:buClr>
              <a:buSzPts val="1800"/>
              <a:buChar char="✔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→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" name="Google Shape;51;p12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2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2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vertical et texte" type="vertTitleAndTx">
  <p:cSld name="VERTICAL_TITLE_AND_VERTICAL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3"/>
          <p:cNvSpPr txBox="1">
            <a:spLocks noGrp="1"/>
          </p:cNvSpPr>
          <p:nvPr>
            <p:ph type="title"/>
          </p:nvPr>
        </p:nvSpPr>
        <p:spPr>
          <a:xfrm rot="5400000">
            <a:off x="7285038" y="1828800"/>
            <a:ext cx="5851525" cy="27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144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3"/>
          <p:cNvSpPr txBox="1">
            <a:spLocks noGrp="1"/>
          </p:cNvSpPr>
          <p:nvPr>
            <p:ph type="body" idx="1"/>
          </p:nvPr>
        </p:nvSpPr>
        <p:spPr>
          <a:xfrm rot="5400000">
            <a:off x="1697039" y="-812799"/>
            <a:ext cx="5851525" cy="802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2144"/>
              </a:buClr>
              <a:buSzPts val="1800"/>
              <a:buChar char="✔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→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7" name="Google Shape;57;p13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13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3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4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144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00214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4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2144"/>
              </a:buClr>
              <a:buSzPts val="3200"/>
              <a:buFont typeface="Noto Sans Symbols"/>
              <a:buChar char="✔"/>
              <a:defRPr sz="3200" b="0" i="0" u="none" strike="noStrike" cap="none">
                <a:solidFill>
                  <a:srgbClr val="00214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→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4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4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4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‹N°›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6.jpeg"/><Relationship Id="rId7" Type="http://schemas.openxmlformats.org/officeDocument/2006/relationships/image" Target="cid:image002.gif@01DA0652.E1B3E8C0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gif"/><Relationship Id="rId5" Type="http://schemas.openxmlformats.org/officeDocument/2006/relationships/image" Target="cid:image001.png@01DA0652.E1B3E8C0" TargetMode="External"/><Relationship Id="rId4" Type="http://schemas.openxmlformats.org/officeDocument/2006/relationships/image" Target="../media/image7.gif"/><Relationship Id="rId9" Type="http://schemas.openxmlformats.org/officeDocument/2006/relationships/image" Target="../media/image10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g"/><Relationship Id="rId3" Type="http://schemas.openxmlformats.org/officeDocument/2006/relationships/image" Target="../media/image6.jpeg"/><Relationship Id="rId7" Type="http://schemas.openxmlformats.org/officeDocument/2006/relationships/image" Target="cid:image002.gif@01DA0652.E1B3E8C0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gif"/><Relationship Id="rId5" Type="http://schemas.openxmlformats.org/officeDocument/2006/relationships/image" Target="cid:image001.png@01DA0652.E1B3E8C0" TargetMode="External"/><Relationship Id="rId4" Type="http://schemas.openxmlformats.org/officeDocument/2006/relationships/image" Target="../media/image7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sv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svg"/><Relationship Id="rId5" Type="http://schemas.openxmlformats.org/officeDocument/2006/relationships/image" Target="../media/image13.png"/><Relationship Id="rId4" Type="http://schemas.openxmlformats.org/officeDocument/2006/relationships/image" Target="../media/image12.sv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B9834236-59A9-D016-F547-D6E7B675E3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1579541"/>
              </p:ext>
            </p:extLst>
          </p:nvPr>
        </p:nvGraphicFramePr>
        <p:xfrm>
          <a:off x="539666" y="1603266"/>
          <a:ext cx="11104466" cy="11245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04466">
                  <a:extLst>
                    <a:ext uri="{9D8B030D-6E8A-4147-A177-3AD203B41FA5}">
                      <a16:colId xmlns:a16="http://schemas.microsoft.com/office/drawing/2014/main" val="1561375499"/>
                    </a:ext>
                  </a:extLst>
                </a:gridCol>
              </a:tblGrid>
              <a:tr h="1124574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6093648"/>
                  </a:ext>
                </a:extLst>
              </a:tr>
            </a:tbl>
          </a:graphicData>
        </a:graphic>
      </p:graphicFrame>
      <p:sp>
        <p:nvSpPr>
          <p:cNvPr id="66" name="Google Shape;66;p1"/>
          <p:cNvSpPr txBox="1">
            <a:spLocks noGrp="1"/>
          </p:cNvSpPr>
          <p:nvPr>
            <p:ph type="sldNum" idx="12"/>
          </p:nvPr>
        </p:nvSpPr>
        <p:spPr>
          <a:xfrm>
            <a:off x="11409045" y="6333134"/>
            <a:ext cx="731700" cy="5250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</a:t>
            </a:fld>
            <a:endParaRPr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E9B01BC2-3EA5-8D15-3ABB-AC8F15BE32D4}"/>
              </a:ext>
            </a:extLst>
          </p:cNvPr>
          <p:cNvSpPr txBox="1"/>
          <p:nvPr/>
        </p:nvSpPr>
        <p:spPr>
          <a:xfrm>
            <a:off x="1185365" y="1638346"/>
            <a:ext cx="1089659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2000" b="1" dirty="0">
                <a:solidFill>
                  <a:srgbClr val="FF6600"/>
                </a:solidFill>
                <a:effectLst/>
              </a:rPr>
              <a:t>L’après PIC : Partager les pratiques et construire un socle commun</a:t>
            </a:r>
            <a:endParaRPr lang="fr-FR" sz="2000" b="1" dirty="0">
              <a:effectLst/>
            </a:endParaRP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792C8B3F-FA49-0838-4DB4-384E62FF7A84}"/>
              </a:ext>
            </a:extLst>
          </p:cNvPr>
          <p:cNvSpPr txBox="1"/>
          <p:nvPr/>
        </p:nvSpPr>
        <p:spPr>
          <a:xfrm>
            <a:off x="655413" y="2105407"/>
            <a:ext cx="1065094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b="1" dirty="0">
                <a:effectLst/>
              </a:rPr>
              <a:t>Une série de webinaires portée par la DREETS PACA en 2023 à l’intention des acteurs de l’emploi et de la formation SPE, des opérateurs de l’État, lauréats, entreprises collectivités...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3B28813B-4E04-D029-CB57-E07D71F1DFDA}"/>
              </a:ext>
            </a:extLst>
          </p:cNvPr>
          <p:cNvSpPr txBox="1"/>
          <p:nvPr/>
        </p:nvSpPr>
        <p:spPr>
          <a:xfrm>
            <a:off x="989636" y="5154354"/>
            <a:ext cx="609407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2000" b="1" dirty="0">
                <a:effectLst/>
              </a:rPr>
              <a:t>Le jeudi 23 novembre 2023 de 10h00 à 11h30</a:t>
            </a:r>
          </a:p>
        </p:txBody>
      </p:sp>
      <p:pic>
        <p:nvPicPr>
          <p:cNvPr id="16" name="Image 15" descr="Une image contenant texte, Police, logo, capture d’écran&#10;&#10;Description générée automatiquement">
            <a:extLst>
              <a:ext uri="{FF2B5EF4-FFF2-40B4-BE49-F238E27FC236}">
                <a16:creationId xmlns:a16="http://schemas.microsoft.com/office/drawing/2014/main" id="{FBEF4E00-FF18-3D91-96F1-0A91EAFA9B7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3835" y="301693"/>
            <a:ext cx="1123950" cy="923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Image 16" descr="Plan d'Investissement dans les Compétences (PIC)">
            <a:extLst>
              <a:ext uri="{FF2B5EF4-FFF2-40B4-BE49-F238E27FC236}">
                <a16:creationId xmlns:a16="http://schemas.microsoft.com/office/drawing/2014/main" id="{CC4D3AEE-A201-5F63-3BAB-CDB1B77B872D}"/>
              </a:ext>
            </a:extLst>
          </p:cNvPr>
          <p:cNvPicPr>
            <a:picLocks noChangeAspect="1"/>
          </p:cNvPicPr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742" y="225577"/>
            <a:ext cx="1671093" cy="421993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Image 17" descr="Banque des Territoires - ADGCF">
            <a:extLst>
              <a:ext uri="{FF2B5EF4-FFF2-40B4-BE49-F238E27FC236}">
                <a16:creationId xmlns:a16="http://schemas.microsoft.com/office/drawing/2014/main" id="{79422B73-C257-DB48-E193-74FC6B42A294}"/>
              </a:ext>
            </a:extLst>
          </p:cNvPr>
          <p:cNvPicPr>
            <a:picLocks noChangeAspect="1"/>
          </p:cNvPicPr>
          <p:nvPr/>
        </p:nvPicPr>
        <p:blipFill>
          <a:blip r:embed="rId6" r:link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2580" y="0"/>
            <a:ext cx="847970" cy="847970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ZoneTexte 20">
            <a:extLst>
              <a:ext uri="{FF2B5EF4-FFF2-40B4-BE49-F238E27FC236}">
                <a16:creationId xmlns:a16="http://schemas.microsoft.com/office/drawing/2014/main" id="{FA45DFD8-C5EB-FC01-1870-A8775357D0B2}"/>
              </a:ext>
            </a:extLst>
          </p:cNvPr>
          <p:cNvSpPr txBox="1"/>
          <p:nvPr/>
        </p:nvSpPr>
        <p:spPr>
          <a:xfrm>
            <a:off x="539666" y="4285483"/>
            <a:ext cx="6093994" cy="5642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2025"/>
              </a:lnSpc>
            </a:pPr>
            <a:r>
              <a:rPr lang="fr-FR" sz="1400" b="1" dirty="0">
                <a:solidFill>
                  <a:srgbClr val="E95C0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Webinaire 2 :</a:t>
            </a:r>
            <a:endParaRPr lang="fr-FR" sz="1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fr-FR" sz="1400" b="1" kern="0" dirty="0">
                <a:solidFill>
                  <a:srgbClr val="0B024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Reconnaître les compétences et construire des parcours sans rupture </a:t>
            </a:r>
            <a:endParaRPr lang="fr-FR" dirty="0"/>
          </a:p>
        </p:txBody>
      </p:sp>
      <p:pic>
        <p:nvPicPr>
          <p:cNvPr id="3" name="Image 2" descr="Une image contenant texte, capture d’écran, Police, conception&#10;&#10;Description générée automatiquement">
            <a:extLst>
              <a:ext uri="{FF2B5EF4-FFF2-40B4-BE49-F238E27FC236}">
                <a16:creationId xmlns:a16="http://schemas.microsoft.com/office/drawing/2014/main" id="{57F4A97B-99A2-194A-6164-D46C578C13F4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7785" y="3429000"/>
            <a:ext cx="3095625" cy="2190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C9D6A834-91C2-0092-AAF4-A512DB00A5AF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8140" y="782251"/>
            <a:ext cx="1307754" cy="548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70624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2"/>
          <p:cNvSpPr txBox="1">
            <a:spLocks noGrp="1"/>
          </p:cNvSpPr>
          <p:nvPr>
            <p:ph type="sldNum" idx="12"/>
          </p:nvPr>
        </p:nvSpPr>
        <p:spPr>
          <a:xfrm>
            <a:off x="11409045" y="6333134"/>
            <a:ext cx="731700" cy="5250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10</a:t>
            </a:fld>
            <a:endParaRPr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4263624-8E18-3025-931F-F142590DB5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-116904"/>
            <a:ext cx="223138" cy="538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kumimoji="0" lang="fr-FR" altLang="fr-FR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544867B2-7090-728F-E458-DCF8E4140493}"/>
              </a:ext>
            </a:extLst>
          </p:cNvPr>
          <p:cNvSpPr txBox="1"/>
          <p:nvPr/>
        </p:nvSpPr>
        <p:spPr>
          <a:xfrm>
            <a:off x="3047036" y="2804634"/>
            <a:ext cx="6351607" cy="91307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>
              <a:lnSpc>
                <a:spcPts val="1575"/>
              </a:lnSpc>
            </a:pPr>
            <a:r>
              <a:rPr lang="fr-FR" sz="1400" b="1" i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Les prochains webinaires</a:t>
            </a:r>
            <a:endParaRPr lang="fr-FR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>
              <a:lnSpc>
                <a:spcPts val="1575"/>
              </a:lnSpc>
            </a:pPr>
            <a:r>
              <a:rPr lang="fr-FR" sz="1400" b="1" kern="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Webinaire 3, le mardi 12 décembre 2023 matin ou après-midi à définir</a:t>
            </a:r>
            <a:r>
              <a:rPr lang="fr-FR" sz="1400" kern="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 </a:t>
            </a:r>
            <a:r>
              <a:rPr lang="fr-FR" sz="1400" kern="0" dirty="0">
                <a:solidFill>
                  <a:srgbClr val="0B024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: </a:t>
            </a:r>
            <a:r>
              <a:rPr lang="fr-FR" sz="1400" dirty="0">
                <a:solidFill>
                  <a:srgbClr val="0B024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Faire une nouvelle place aux « bénéficiaires » et mobiliser les entreprises vers de nouvelles formes de recrutement </a:t>
            </a:r>
            <a:endParaRPr lang="fr-FR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pic>
        <p:nvPicPr>
          <p:cNvPr id="6" name="Image 5" descr="Une image contenant capture d’écran, Rectangle, carré, conception&#10;&#10;Description générée automatiquement">
            <a:extLst>
              <a:ext uri="{FF2B5EF4-FFF2-40B4-BE49-F238E27FC236}">
                <a16:creationId xmlns:a16="http://schemas.microsoft.com/office/drawing/2014/main" id="{522F5C06-5A8B-DE73-9FF6-934120F7339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9534" y="2416757"/>
            <a:ext cx="542925" cy="54292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6F7CF58B-2BD7-7054-502A-FA52C9F7604F}"/>
              </a:ext>
            </a:extLst>
          </p:cNvPr>
          <p:cNvSpPr txBox="1"/>
          <p:nvPr/>
        </p:nvSpPr>
        <p:spPr>
          <a:xfrm>
            <a:off x="4264622" y="626242"/>
            <a:ext cx="609399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000" b="1" kern="0" dirty="0">
                <a:solidFill>
                  <a:srgbClr val="E95C0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Prochains webinaires</a:t>
            </a: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21978211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B9834236-59A9-D016-F547-D6E7B675E37A}"/>
              </a:ext>
            </a:extLst>
          </p:cNvPr>
          <p:cNvGraphicFramePr>
            <a:graphicFrameLocks noGrp="1"/>
          </p:cNvGraphicFramePr>
          <p:nvPr/>
        </p:nvGraphicFramePr>
        <p:xfrm>
          <a:off x="539666" y="1603266"/>
          <a:ext cx="11104466" cy="11245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04466">
                  <a:extLst>
                    <a:ext uri="{9D8B030D-6E8A-4147-A177-3AD203B41FA5}">
                      <a16:colId xmlns:a16="http://schemas.microsoft.com/office/drawing/2014/main" val="1561375499"/>
                    </a:ext>
                  </a:extLst>
                </a:gridCol>
              </a:tblGrid>
              <a:tr h="1124574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6093648"/>
                  </a:ext>
                </a:extLst>
              </a:tr>
            </a:tbl>
          </a:graphicData>
        </a:graphic>
      </p:graphicFrame>
      <p:sp>
        <p:nvSpPr>
          <p:cNvPr id="66" name="Google Shape;66;p1"/>
          <p:cNvSpPr txBox="1">
            <a:spLocks noGrp="1"/>
          </p:cNvSpPr>
          <p:nvPr>
            <p:ph type="sldNum" idx="12"/>
          </p:nvPr>
        </p:nvSpPr>
        <p:spPr>
          <a:xfrm>
            <a:off x="11409045" y="6333134"/>
            <a:ext cx="731700" cy="5250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11</a:t>
            </a:fld>
            <a:endParaRPr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E9B01BC2-3EA5-8D15-3ABB-AC8F15BE32D4}"/>
              </a:ext>
            </a:extLst>
          </p:cNvPr>
          <p:cNvSpPr txBox="1"/>
          <p:nvPr/>
        </p:nvSpPr>
        <p:spPr>
          <a:xfrm>
            <a:off x="1185365" y="1638346"/>
            <a:ext cx="1089659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2000" b="1" dirty="0">
                <a:solidFill>
                  <a:srgbClr val="FF6600"/>
                </a:solidFill>
                <a:effectLst/>
              </a:rPr>
              <a:t>L’après PIC : Partager les pratiques et construire un socle commun</a:t>
            </a:r>
            <a:endParaRPr lang="fr-FR" sz="2000" b="1" dirty="0">
              <a:effectLst/>
            </a:endParaRP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792C8B3F-FA49-0838-4DB4-384E62FF7A84}"/>
              </a:ext>
            </a:extLst>
          </p:cNvPr>
          <p:cNvSpPr txBox="1"/>
          <p:nvPr/>
        </p:nvSpPr>
        <p:spPr>
          <a:xfrm>
            <a:off x="655413" y="2105407"/>
            <a:ext cx="1065094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b="1" dirty="0">
                <a:effectLst/>
              </a:rPr>
              <a:t>Une série de webinaires portée par la DREETS PACA en 2023 à l’intention des acteurs de l’emploi et de la formation SPE, des opérateurs de l’État, lauréats, entreprises collectivités...</a:t>
            </a:r>
          </a:p>
        </p:txBody>
      </p:sp>
      <p:pic>
        <p:nvPicPr>
          <p:cNvPr id="16" name="Image 15" descr="Une image contenant texte, Police, logo, capture d’écran&#10;&#10;Description générée automatiquement">
            <a:extLst>
              <a:ext uri="{FF2B5EF4-FFF2-40B4-BE49-F238E27FC236}">
                <a16:creationId xmlns:a16="http://schemas.microsoft.com/office/drawing/2014/main" id="{FBEF4E00-FF18-3D91-96F1-0A91EAFA9B7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3835" y="301693"/>
            <a:ext cx="1123950" cy="923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Image 16" descr="Plan d'Investissement dans les Compétences (PIC)">
            <a:extLst>
              <a:ext uri="{FF2B5EF4-FFF2-40B4-BE49-F238E27FC236}">
                <a16:creationId xmlns:a16="http://schemas.microsoft.com/office/drawing/2014/main" id="{CC4D3AEE-A201-5F63-3BAB-CDB1B77B872D}"/>
              </a:ext>
            </a:extLst>
          </p:cNvPr>
          <p:cNvPicPr>
            <a:picLocks noChangeAspect="1"/>
          </p:cNvPicPr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742" y="225577"/>
            <a:ext cx="1671093" cy="421993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Image 17" descr="Banque des Territoires - ADGCF">
            <a:extLst>
              <a:ext uri="{FF2B5EF4-FFF2-40B4-BE49-F238E27FC236}">
                <a16:creationId xmlns:a16="http://schemas.microsoft.com/office/drawing/2014/main" id="{79422B73-C257-DB48-E193-74FC6B42A294}"/>
              </a:ext>
            </a:extLst>
          </p:cNvPr>
          <p:cNvPicPr>
            <a:picLocks noChangeAspect="1"/>
          </p:cNvPicPr>
          <p:nvPr/>
        </p:nvPicPr>
        <p:blipFill>
          <a:blip r:embed="rId6" r:link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2580" y="0"/>
            <a:ext cx="847970" cy="84797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393BCFA8-016E-E852-223B-017E94B4767F}"/>
              </a:ext>
            </a:extLst>
          </p:cNvPr>
          <p:cNvSpPr txBox="1"/>
          <p:nvPr/>
        </p:nvSpPr>
        <p:spPr>
          <a:xfrm>
            <a:off x="1932729" y="4182681"/>
            <a:ext cx="900221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2400" b="1" dirty="0"/>
              <a:t>Nous vous remercions d’avoir assisté à ce webinaire !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7BAB441F-E3F3-9F5C-7B3D-B66292299969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8140" y="782251"/>
            <a:ext cx="1307754" cy="548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7179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2"/>
          <p:cNvSpPr txBox="1">
            <a:spLocks noGrp="1"/>
          </p:cNvSpPr>
          <p:nvPr>
            <p:ph type="sldNum" idx="12"/>
          </p:nvPr>
        </p:nvSpPr>
        <p:spPr>
          <a:xfrm>
            <a:off x="11409045" y="6333134"/>
            <a:ext cx="731700" cy="5250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2</a:t>
            </a:fld>
            <a:endParaRPr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4263624-8E18-3025-931F-F142590DB5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-116904"/>
            <a:ext cx="223138" cy="538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kumimoji="0" lang="fr-FR" altLang="fr-FR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F09680CE-1BC2-1321-46B4-15E595360B5A}"/>
              </a:ext>
            </a:extLst>
          </p:cNvPr>
          <p:cNvSpPr txBox="1"/>
          <p:nvPr/>
        </p:nvSpPr>
        <p:spPr>
          <a:xfrm>
            <a:off x="2228278" y="2608083"/>
            <a:ext cx="8130338" cy="9330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algn="ctr">
              <a:lnSpc>
                <a:spcPts val="1950"/>
              </a:lnSpc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fr-FR" sz="4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0" algn="ctr">
              <a:lnSpc>
                <a:spcPts val="1950"/>
              </a:lnSpc>
              <a:buSzPts val="1000"/>
              <a:tabLst>
                <a:tab pos="457200" algn="l"/>
              </a:tabLst>
            </a:pPr>
            <a:r>
              <a:rPr lang="fr-FR" sz="4000" b="1" dirty="0">
                <a:solidFill>
                  <a:srgbClr val="E95C0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Introduction   </a:t>
            </a:r>
          </a:p>
          <a:p>
            <a:pPr marL="342900" lvl="0" indent="-342900" algn="ctr">
              <a:lnSpc>
                <a:spcPts val="1950"/>
              </a:lnSpc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fr-FR" sz="4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95158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2"/>
          <p:cNvSpPr txBox="1">
            <a:spLocks noGrp="1"/>
          </p:cNvSpPr>
          <p:nvPr>
            <p:ph type="sldNum" idx="12"/>
          </p:nvPr>
        </p:nvSpPr>
        <p:spPr>
          <a:xfrm>
            <a:off x="11409045" y="6333134"/>
            <a:ext cx="731700" cy="5250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3</a:t>
            </a:fld>
            <a:endParaRPr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4263624-8E18-3025-931F-F142590DB5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-116904"/>
            <a:ext cx="223138" cy="538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kumimoji="0" lang="fr-FR" altLang="fr-FR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C6B733B2-2102-AF92-F631-50F97480085F}"/>
              </a:ext>
            </a:extLst>
          </p:cNvPr>
          <p:cNvSpPr txBox="1"/>
          <p:nvPr/>
        </p:nvSpPr>
        <p:spPr>
          <a:xfrm>
            <a:off x="4264622" y="626242"/>
            <a:ext cx="609399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000" b="1" dirty="0">
                <a:solidFill>
                  <a:srgbClr val="E95C0D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Quelques règles</a:t>
            </a:r>
            <a:endParaRPr lang="fr-FR" sz="4000" dirty="0"/>
          </a:p>
        </p:txBody>
      </p:sp>
      <p:pic>
        <p:nvPicPr>
          <p:cNvPr id="7" name="Graphique 6" descr="Micro de radio avec un remplissage uni">
            <a:extLst>
              <a:ext uri="{FF2B5EF4-FFF2-40B4-BE49-F238E27FC236}">
                <a16:creationId xmlns:a16="http://schemas.microsoft.com/office/drawing/2014/main" id="{6CEB9938-7075-372C-14AB-9BBC819294D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92237" y="1543773"/>
            <a:ext cx="685800" cy="685800"/>
          </a:xfrm>
          <a:prstGeom prst="rect">
            <a:avLst/>
          </a:prstGeom>
        </p:spPr>
      </p:pic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id="{5CA7C557-89B0-D860-018B-1FB7B3FC8EA6}"/>
              </a:ext>
            </a:extLst>
          </p:cNvPr>
          <p:cNvCxnSpPr/>
          <p:nvPr/>
        </p:nvCxnSpPr>
        <p:spPr>
          <a:xfrm>
            <a:off x="477937" y="1529609"/>
            <a:ext cx="1064871" cy="581628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FC2E770E-B089-221D-C7D3-BC306C5ADA9E}"/>
              </a:ext>
            </a:extLst>
          </p:cNvPr>
          <p:cNvSpPr/>
          <p:nvPr/>
        </p:nvSpPr>
        <p:spPr>
          <a:xfrm>
            <a:off x="1921398" y="1595859"/>
            <a:ext cx="9241267" cy="58162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dirty="0">
                <a:solidFill>
                  <a:schemeClr val="tx1"/>
                </a:solidFill>
              </a:rPr>
              <a:t>Nous vous invitons à garder vos micros coupés durant les présentations afin d’éviter les interférences</a:t>
            </a:r>
          </a:p>
        </p:txBody>
      </p:sp>
      <p:pic>
        <p:nvPicPr>
          <p:cNvPr id="13" name="Graphique 12" descr="Bulle de discussion avec un remplissage uni">
            <a:extLst>
              <a:ext uri="{FF2B5EF4-FFF2-40B4-BE49-F238E27FC236}">
                <a16:creationId xmlns:a16="http://schemas.microsoft.com/office/drawing/2014/main" id="{8E5FE322-83FE-C446-C219-676AA3338F8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14716" y="2243737"/>
            <a:ext cx="914400" cy="914400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9EEBC7CC-DC72-E921-2676-CE12A8A59B29}"/>
              </a:ext>
            </a:extLst>
          </p:cNvPr>
          <p:cNvSpPr/>
          <p:nvPr/>
        </p:nvSpPr>
        <p:spPr>
          <a:xfrm>
            <a:off x="1921396" y="2442612"/>
            <a:ext cx="9241267" cy="50568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dirty="0">
                <a:solidFill>
                  <a:schemeClr val="tx1"/>
                </a:solidFill>
              </a:rPr>
              <a:t>En revanche, vous pourrez réagir sur le chat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820EB26-BFB6-854E-5C11-9F563CD7ECA8}"/>
              </a:ext>
            </a:extLst>
          </p:cNvPr>
          <p:cNvSpPr/>
          <p:nvPr/>
        </p:nvSpPr>
        <p:spPr>
          <a:xfrm>
            <a:off x="1921394" y="3075769"/>
            <a:ext cx="9241267" cy="58162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dirty="0">
                <a:solidFill>
                  <a:sysClr val="windowText" lastClr="000000"/>
                </a:solidFill>
              </a:rPr>
              <a:t>Nous avons prévu un temps d'échange où nous relèverons vos réactions et nous vous donnerons la parole dans la quatrième partie Témoignages et échanges </a:t>
            </a:r>
          </a:p>
          <a:p>
            <a:r>
              <a:rPr lang="fr-FR" dirty="0">
                <a:solidFill>
                  <a:sysClr val="windowText" lastClr="000000"/>
                </a:solidFill>
              </a:rPr>
              <a:t>Lors de ce temps d’échange, nous vous demanderons de lever la main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F97F174-CEF0-0612-7D6F-5D045F18684C}"/>
              </a:ext>
            </a:extLst>
          </p:cNvPr>
          <p:cNvSpPr/>
          <p:nvPr/>
        </p:nvSpPr>
        <p:spPr>
          <a:xfrm>
            <a:off x="1921393" y="4462863"/>
            <a:ext cx="9241267" cy="62034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dirty="0">
                <a:solidFill>
                  <a:sysClr val="windowText" lastClr="000000"/>
                </a:solidFill>
              </a:rPr>
              <a:t>Si vous rencontrez des problématiques techniques, vous pouvez interpeller sur le chat ma </a:t>
            </a:r>
            <a:r>
              <a:rPr lang="fr-FR" dirty="0">
                <a:solidFill>
                  <a:schemeClr val="accent2"/>
                </a:solidFill>
              </a:rPr>
              <a:t>collègue Cherine DE BRUXELLES </a:t>
            </a:r>
            <a:r>
              <a:rPr lang="fr-FR" dirty="0">
                <a:solidFill>
                  <a:sysClr val="windowText" lastClr="000000"/>
                </a:solidFill>
              </a:rPr>
              <a:t>ou l’appeler par téléphone </a:t>
            </a:r>
          </a:p>
        </p:txBody>
      </p:sp>
      <p:pic>
        <p:nvPicPr>
          <p:cNvPr id="18" name="Graphique 17" descr="Badge point d’interrogation avec un remplissage uni">
            <a:extLst>
              <a:ext uri="{FF2B5EF4-FFF2-40B4-BE49-F238E27FC236}">
                <a16:creationId xmlns:a16="http://schemas.microsoft.com/office/drawing/2014/main" id="{5CC74BBC-17FD-52F2-8476-4284237ED36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14716" y="4315835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75097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2"/>
          <p:cNvSpPr txBox="1">
            <a:spLocks noGrp="1"/>
          </p:cNvSpPr>
          <p:nvPr>
            <p:ph type="sldNum" idx="12"/>
          </p:nvPr>
        </p:nvSpPr>
        <p:spPr>
          <a:xfrm>
            <a:off x="11409045" y="6333134"/>
            <a:ext cx="731700" cy="5250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4</a:t>
            </a:fld>
            <a:endParaRPr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4263624-8E18-3025-931F-F142590DB5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-116904"/>
            <a:ext cx="223138" cy="538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kumimoji="0" lang="fr-FR" altLang="fr-FR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C6B733B2-2102-AF92-F631-50F97480085F}"/>
              </a:ext>
            </a:extLst>
          </p:cNvPr>
          <p:cNvSpPr txBox="1"/>
          <p:nvPr/>
        </p:nvSpPr>
        <p:spPr>
          <a:xfrm>
            <a:off x="4264622" y="626242"/>
            <a:ext cx="609399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000" b="1" kern="0" dirty="0">
                <a:solidFill>
                  <a:srgbClr val="E95C0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Au programme</a:t>
            </a:r>
            <a:endParaRPr lang="fr-FR" sz="4000" dirty="0"/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F09680CE-1BC2-1321-46B4-15E595360B5A}"/>
              </a:ext>
            </a:extLst>
          </p:cNvPr>
          <p:cNvSpPr txBox="1"/>
          <p:nvPr/>
        </p:nvSpPr>
        <p:spPr>
          <a:xfrm>
            <a:off x="2228278" y="2608083"/>
            <a:ext cx="8130338" cy="19155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>
              <a:lnSpc>
                <a:spcPts val="1950"/>
              </a:lnSpc>
              <a:buSzPts val="1000"/>
              <a:tabLst>
                <a:tab pos="457200" algn="l"/>
              </a:tabLst>
            </a:pPr>
            <a:r>
              <a:rPr lang="fr-FR" sz="2800" b="1" dirty="0">
                <a:solidFill>
                  <a:srgbClr val="E95C0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Tour de table</a:t>
            </a:r>
          </a:p>
          <a:p>
            <a:pPr marL="342900" lvl="0" indent="-342900" algn="just">
              <a:lnSpc>
                <a:spcPts val="1950"/>
              </a:lnSpc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fr-FR" sz="2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0" algn="just">
              <a:lnSpc>
                <a:spcPts val="1950"/>
              </a:lnSpc>
              <a:buSzPts val="1000"/>
              <a:tabLst>
                <a:tab pos="457200" algn="l"/>
              </a:tabLst>
            </a:pPr>
            <a:r>
              <a:rPr lang="fr-FR" sz="2800" b="1" dirty="0">
                <a:solidFill>
                  <a:srgbClr val="E95C0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Rappel des objectifs du PIC. L’après PIC ?  </a:t>
            </a:r>
          </a:p>
          <a:p>
            <a:pPr lvl="0" algn="just">
              <a:lnSpc>
                <a:spcPts val="1950"/>
              </a:lnSpc>
              <a:buSzPts val="1000"/>
              <a:tabLst>
                <a:tab pos="457200" algn="l"/>
              </a:tabLst>
            </a:pPr>
            <a:endParaRPr lang="fr-FR" sz="2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0" algn="just">
              <a:lnSpc>
                <a:spcPts val="1950"/>
              </a:lnSpc>
              <a:buSzPts val="1000"/>
              <a:tabLst>
                <a:tab pos="457200" algn="l"/>
              </a:tabLst>
            </a:pPr>
            <a:r>
              <a:rPr lang="fr-FR" sz="2800" b="1" dirty="0">
                <a:solidFill>
                  <a:srgbClr val="E95C0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Interventions</a:t>
            </a:r>
          </a:p>
          <a:p>
            <a:pPr lvl="0" algn="just">
              <a:lnSpc>
                <a:spcPts val="1950"/>
              </a:lnSpc>
              <a:buSzPts val="1000"/>
              <a:tabLst>
                <a:tab pos="457200" algn="l"/>
              </a:tabLst>
            </a:pPr>
            <a:endParaRPr lang="fr-FR" sz="28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0" algn="just">
              <a:lnSpc>
                <a:spcPts val="1950"/>
              </a:lnSpc>
              <a:buSzPts val="1000"/>
              <a:tabLst>
                <a:tab pos="457200" algn="l"/>
              </a:tabLst>
            </a:pPr>
            <a:r>
              <a:rPr lang="fr-FR" sz="2800" b="1" dirty="0">
                <a:solidFill>
                  <a:srgbClr val="E95C0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Témoignages et échanges </a:t>
            </a:r>
            <a:endParaRPr lang="fr-FR" sz="2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2"/>
          <p:cNvSpPr txBox="1">
            <a:spLocks noGrp="1"/>
          </p:cNvSpPr>
          <p:nvPr>
            <p:ph type="sldNum" idx="12"/>
          </p:nvPr>
        </p:nvSpPr>
        <p:spPr>
          <a:xfrm>
            <a:off x="11409045" y="6333134"/>
            <a:ext cx="731700" cy="5250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5</a:t>
            </a:fld>
            <a:endParaRPr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4263624-8E18-3025-931F-F142590DB5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-116904"/>
            <a:ext cx="223138" cy="538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kumimoji="0" lang="fr-FR" altLang="fr-FR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DB51A274-3DB0-A03C-53A6-5A230448C7B3}"/>
              </a:ext>
            </a:extLst>
          </p:cNvPr>
          <p:cNvSpPr txBox="1"/>
          <p:nvPr/>
        </p:nvSpPr>
        <p:spPr>
          <a:xfrm>
            <a:off x="744222" y="2238930"/>
            <a:ext cx="11030673" cy="32521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ts val="1575"/>
              </a:lnSpc>
            </a:pPr>
            <a:r>
              <a:rPr lang="fr-FR" sz="1600" dirty="0">
                <a:solidFill>
                  <a:srgbClr val="39393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Vous pourrez assister aux échanges avec :</a:t>
            </a:r>
          </a:p>
          <a:p>
            <a:pPr algn="just">
              <a:lnSpc>
                <a:spcPts val="1575"/>
              </a:lnSpc>
            </a:pPr>
            <a:endParaRPr lang="fr-FR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0" algn="just">
              <a:lnSpc>
                <a:spcPts val="1575"/>
              </a:lnSpc>
              <a:buSzPts val="1000"/>
              <a:tabLst>
                <a:tab pos="457200" algn="l"/>
              </a:tabLst>
            </a:pPr>
            <a:endParaRPr lang="fr-FR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0">
              <a:lnSpc>
                <a:spcPts val="1575"/>
              </a:lnSpc>
              <a:buSzPts val="1000"/>
              <a:tabLst>
                <a:tab pos="457200" algn="l"/>
              </a:tabLst>
            </a:pPr>
            <a:r>
              <a:rPr lang="fr-FR" sz="1400" b="1" dirty="0">
                <a:solidFill>
                  <a:srgbClr val="01498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-</a:t>
            </a:r>
            <a:r>
              <a:rPr lang="fr-FR" sz="1800" b="1" dirty="0">
                <a:solidFill>
                  <a:srgbClr val="01498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Franck BIANCO</a:t>
            </a:r>
            <a:r>
              <a:rPr lang="fr-FR" sz="1400" dirty="0">
                <a:solidFill>
                  <a:srgbClr val="39393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, </a:t>
            </a:r>
            <a:r>
              <a: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srgbClr val="0B0243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/>
                <a:sym typeface="Arial"/>
              </a:rPr>
              <a:t>Responsable du Service Emploi, Compétences et Accompagnement des Mutations Économiques.</a:t>
            </a:r>
            <a:endParaRPr lang="fr-FR" sz="1400" dirty="0">
              <a:solidFill>
                <a:srgbClr val="0B0243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>
              <a:lnSpc>
                <a:spcPts val="1950"/>
              </a:lnSpc>
            </a:pPr>
            <a:r>
              <a:rPr lang="fr-FR" sz="1800" dirty="0">
                <a:solidFill>
                  <a:srgbClr val="39393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 </a:t>
            </a:r>
            <a:endParaRPr lang="fr-FR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fr-FR" sz="1800" b="1" kern="0" dirty="0">
                <a:solidFill>
                  <a:srgbClr val="01498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-Alexis MARCET</a:t>
            </a:r>
            <a:r>
              <a:rPr lang="fr-FR" sz="1800" kern="0" dirty="0">
                <a:solidFill>
                  <a:srgbClr val="39393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, </a:t>
            </a:r>
            <a:r>
              <a:rPr lang="fr-FR" sz="1800" dirty="0">
                <a:solidFill>
                  <a:srgbClr val="0B0243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R</a:t>
            </a:r>
            <a:r>
              <a:rPr lang="fr-FR" sz="1800" kern="0" dirty="0">
                <a:solidFill>
                  <a:srgbClr val="0B024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édacteur des guides de capitalisation </a:t>
            </a:r>
            <a:br>
              <a:rPr lang="fr-FR" sz="1800" kern="0" dirty="0">
                <a:solidFill>
                  <a:srgbClr val="0B024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fr-FR" sz="1800" kern="0" dirty="0">
                <a:solidFill>
                  <a:srgbClr val="0B024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Guide 5 : Reconnaître les compétences par des voies adaptées aux personnes très éloignées de l’emploi, Consultant senior cabinet </a:t>
            </a:r>
            <a:r>
              <a:rPr lang="fr-FR" sz="1800" kern="0" dirty="0" err="1">
                <a:solidFill>
                  <a:srgbClr val="0B024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Amnyos</a:t>
            </a:r>
            <a:r>
              <a:rPr lang="fr-FR" sz="1800" kern="0" dirty="0">
                <a:solidFill>
                  <a:srgbClr val="0B024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.</a:t>
            </a:r>
            <a:endParaRPr lang="fr-FR" sz="1800" b="1" kern="0" dirty="0">
              <a:solidFill>
                <a:srgbClr val="014983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endParaRPr lang="fr-FR" sz="1800" b="1" dirty="0">
              <a:solidFill>
                <a:srgbClr val="014983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r>
              <a:rPr lang="fr-FR" sz="1800" b="1" dirty="0">
                <a:solidFill>
                  <a:srgbClr val="01498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-Grégoire LECLERC</a:t>
            </a:r>
            <a:r>
              <a:rPr lang="fr-FR" sz="1800" dirty="0">
                <a:solidFill>
                  <a:srgbClr val="39393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, </a:t>
            </a:r>
            <a:r>
              <a:rPr lang="fr-FR" sz="1800" dirty="0">
                <a:solidFill>
                  <a:srgbClr val="0B0243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R</a:t>
            </a:r>
            <a:r>
              <a:rPr lang="fr-FR" sz="1800" dirty="0">
                <a:solidFill>
                  <a:srgbClr val="0B024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édacteur des guides de capitalisation </a:t>
            </a:r>
            <a:br>
              <a:rPr lang="fr-FR" sz="1800" dirty="0">
                <a:solidFill>
                  <a:srgbClr val="0B024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fr-FR" sz="1800" dirty="0">
                <a:solidFill>
                  <a:srgbClr val="0B024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Guide 3 : Construire des parcours sans rupture, Consultant senior cabinet </a:t>
            </a:r>
            <a:r>
              <a:rPr lang="fr-FR" sz="1800" dirty="0" err="1">
                <a:solidFill>
                  <a:srgbClr val="0B024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Amnyos</a:t>
            </a:r>
            <a:r>
              <a:rPr lang="fr-FR" sz="1800" dirty="0">
                <a:solidFill>
                  <a:srgbClr val="0B024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.</a:t>
            </a:r>
            <a:endParaRPr lang="fr-FR" sz="1800" dirty="0">
              <a:solidFill>
                <a:srgbClr val="0B0243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endParaRPr lang="fr-FR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23D0C160-728C-7730-1C48-72A48241CA14}"/>
              </a:ext>
            </a:extLst>
          </p:cNvPr>
          <p:cNvSpPr txBox="1"/>
          <p:nvPr/>
        </p:nvSpPr>
        <p:spPr>
          <a:xfrm>
            <a:off x="4264622" y="626242"/>
            <a:ext cx="609399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000" b="1" dirty="0">
                <a:solidFill>
                  <a:srgbClr val="E95C0D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Tour de table</a:t>
            </a: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18269369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2"/>
          <p:cNvSpPr txBox="1">
            <a:spLocks noGrp="1"/>
          </p:cNvSpPr>
          <p:nvPr>
            <p:ph type="sldNum" idx="12"/>
          </p:nvPr>
        </p:nvSpPr>
        <p:spPr>
          <a:xfrm>
            <a:off x="11409045" y="6333134"/>
            <a:ext cx="731700" cy="5250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6</a:t>
            </a:fld>
            <a:endParaRPr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4263624-8E18-3025-931F-F142590DB5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-116904"/>
            <a:ext cx="223138" cy="538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kumimoji="0" lang="fr-FR" altLang="fr-FR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F09680CE-1BC2-1321-46B4-15E595360B5A}"/>
              </a:ext>
            </a:extLst>
          </p:cNvPr>
          <p:cNvSpPr txBox="1"/>
          <p:nvPr/>
        </p:nvSpPr>
        <p:spPr>
          <a:xfrm>
            <a:off x="1020501" y="2816427"/>
            <a:ext cx="11619053" cy="9330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ts val="1950"/>
              </a:lnSpc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fr-FR" sz="4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0" algn="just">
              <a:lnSpc>
                <a:spcPts val="1950"/>
              </a:lnSpc>
              <a:buSzPts val="1000"/>
              <a:tabLst>
                <a:tab pos="457200" algn="l"/>
              </a:tabLst>
            </a:pPr>
            <a:r>
              <a:rPr lang="fr-FR" sz="4000" b="1" dirty="0">
                <a:solidFill>
                  <a:srgbClr val="E95C0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Rappel des objectifs du PIC. L’après PIC ?  </a:t>
            </a:r>
          </a:p>
          <a:p>
            <a:pPr marL="342900" lvl="0" indent="-342900" algn="just">
              <a:lnSpc>
                <a:spcPts val="1950"/>
              </a:lnSpc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fr-FR" sz="4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98547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2"/>
          <p:cNvSpPr txBox="1">
            <a:spLocks noGrp="1"/>
          </p:cNvSpPr>
          <p:nvPr>
            <p:ph type="sldNum" idx="12"/>
          </p:nvPr>
        </p:nvSpPr>
        <p:spPr>
          <a:xfrm>
            <a:off x="11409045" y="6333134"/>
            <a:ext cx="731700" cy="5250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7</a:t>
            </a:fld>
            <a:endParaRPr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4263624-8E18-3025-931F-F142590DB5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-116904"/>
            <a:ext cx="223138" cy="538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kumimoji="0" lang="fr-FR" altLang="fr-FR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F09680CE-1BC2-1321-46B4-15E595360B5A}"/>
              </a:ext>
            </a:extLst>
          </p:cNvPr>
          <p:cNvSpPr txBox="1"/>
          <p:nvPr/>
        </p:nvSpPr>
        <p:spPr>
          <a:xfrm>
            <a:off x="4300730" y="2833914"/>
            <a:ext cx="11619053" cy="9330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>
              <a:lnSpc>
                <a:spcPts val="1950"/>
              </a:lnSpc>
              <a:buSzPts val="1000"/>
              <a:tabLst>
                <a:tab pos="457200" algn="l"/>
              </a:tabLst>
            </a:pPr>
            <a:r>
              <a:rPr lang="fr-FR" sz="4000" b="1" dirty="0">
                <a:solidFill>
                  <a:srgbClr val="E95C0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. </a:t>
            </a:r>
            <a:endParaRPr lang="fr-FR" sz="4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0" algn="just">
              <a:lnSpc>
                <a:spcPts val="1950"/>
              </a:lnSpc>
              <a:buSzPts val="1000"/>
              <a:tabLst>
                <a:tab pos="457200" algn="l"/>
              </a:tabLst>
            </a:pPr>
            <a:r>
              <a:rPr lang="fr-FR" sz="4000" b="1" dirty="0">
                <a:solidFill>
                  <a:srgbClr val="E95C0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Interventions </a:t>
            </a:r>
          </a:p>
          <a:p>
            <a:pPr marL="342900" lvl="0" indent="-342900" algn="just">
              <a:lnSpc>
                <a:spcPts val="1950"/>
              </a:lnSpc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fr-FR" sz="4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7494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2"/>
          <p:cNvSpPr txBox="1">
            <a:spLocks noGrp="1"/>
          </p:cNvSpPr>
          <p:nvPr>
            <p:ph type="sldNum" idx="12"/>
          </p:nvPr>
        </p:nvSpPr>
        <p:spPr>
          <a:xfrm>
            <a:off x="11409045" y="6333134"/>
            <a:ext cx="731700" cy="5250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8</a:t>
            </a:fld>
            <a:endParaRPr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4263624-8E18-3025-931F-F142590DB5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-116904"/>
            <a:ext cx="223138" cy="538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kumimoji="0" lang="fr-FR" altLang="fr-FR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F09680CE-1BC2-1321-46B4-15E595360B5A}"/>
              </a:ext>
            </a:extLst>
          </p:cNvPr>
          <p:cNvSpPr txBox="1"/>
          <p:nvPr/>
        </p:nvSpPr>
        <p:spPr>
          <a:xfrm>
            <a:off x="3125073" y="2834222"/>
            <a:ext cx="11619053" cy="11895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>
              <a:lnSpc>
                <a:spcPts val="1950"/>
              </a:lnSpc>
              <a:buSzPts val="1000"/>
              <a:tabLst>
                <a:tab pos="457200" algn="l"/>
              </a:tabLst>
            </a:pPr>
            <a:r>
              <a:rPr lang="fr-FR" sz="4000" b="1" dirty="0">
                <a:solidFill>
                  <a:srgbClr val="E95C0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. </a:t>
            </a:r>
            <a:endParaRPr lang="fr-FR" sz="4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>
              <a:lnSpc>
                <a:spcPts val="1950"/>
              </a:lnSpc>
              <a:buSzPts val="1000"/>
              <a:tabLst>
                <a:tab pos="457200" algn="l"/>
              </a:tabLst>
            </a:pPr>
            <a:r>
              <a:rPr lang="fr-FR" sz="4000" b="1" dirty="0">
                <a:solidFill>
                  <a:srgbClr val="E95C0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Témoignages et échanges </a:t>
            </a:r>
            <a:endParaRPr lang="fr-FR" sz="4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0" algn="just">
              <a:lnSpc>
                <a:spcPts val="1950"/>
              </a:lnSpc>
              <a:buSzPts val="1000"/>
              <a:tabLst>
                <a:tab pos="457200" algn="l"/>
              </a:tabLst>
            </a:pPr>
            <a:r>
              <a:rPr lang="fr-FR" sz="4000" b="1" dirty="0">
                <a:solidFill>
                  <a:srgbClr val="E95C0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 </a:t>
            </a:r>
          </a:p>
          <a:p>
            <a:pPr marL="342900" lvl="0" indent="-342900" algn="just">
              <a:lnSpc>
                <a:spcPts val="1950"/>
              </a:lnSpc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fr-FR" sz="4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30849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2"/>
          <p:cNvSpPr txBox="1">
            <a:spLocks noGrp="1"/>
          </p:cNvSpPr>
          <p:nvPr>
            <p:ph type="sldNum" idx="12"/>
          </p:nvPr>
        </p:nvSpPr>
        <p:spPr>
          <a:xfrm>
            <a:off x="11409045" y="6333134"/>
            <a:ext cx="731700" cy="5250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9</a:t>
            </a:fld>
            <a:endParaRPr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4263624-8E18-3025-931F-F142590DB5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-116904"/>
            <a:ext cx="223138" cy="538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kumimoji="0" lang="fr-FR" altLang="fr-FR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C6B733B2-2102-AF92-F631-50F97480085F}"/>
              </a:ext>
            </a:extLst>
          </p:cNvPr>
          <p:cNvSpPr txBox="1"/>
          <p:nvPr/>
        </p:nvSpPr>
        <p:spPr>
          <a:xfrm>
            <a:off x="4264622" y="626242"/>
            <a:ext cx="609399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000" b="1" kern="0" dirty="0">
                <a:solidFill>
                  <a:srgbClr val="E95C0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Introduction</a:t>
            </a:r>
            <a:endParaRPr lang="fr-FR" sz="4000" dirty="0"/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F09680CE-1BC2-1321-46B4-15E595360B5A}"/>
              </a:ext>
            </a:extLst>
          </p:cNvPr>
          <p:cNvSpPr txBox="1"/>
          <p:nvPr/>
        </p:nvSpPr>
        <p:spPr>
          <a:xfrm>
            <a:off x="692232" y="1685779"/>
            <a:ext cx="8130338" cy="3664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>
              <a:lnSpc>
                <a:spcPts val="1950"/>
              </a:lnSpc>
              <a:buSzPts val="1000"/>
              <a:tabLst>
                <a:tab pos="457200" algn="l"/>
              </a:tabLst>
            </a:pPr>
            <a:r>
              <a:rPr lang="fr-FR" sz="2800" b="1" dirty="0">
                <a:solidFill>
                  <a:srgbClr val="E95C0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Plateforme LA PLACE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2A52ABD8-135A-8FAA-A7F3-C8F3513B183E}"/>
              </a:ext>
            </a:extLst>
          </p:cNvPr>
          <p:cNvSpPr txBox="1"/>
          <p:nvPr/>
        </p:nvSpPr>
        <p:spPr>
          <a:xfrm>
            <a:off x="692232" y="2215906"/>
            <a:ext cx="6094070" cy="33239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fr-FR" i="1" dirty="0">
                <a:effectLst/>
              </a:rPr>
              <a:t>La PLACE</a:t>
            </a:r>
            <a:r>
              <a:rPr lang="fr-FR" dirty="0">
                <a:effectLst/>
              </a:rPr>
              <a:t> est une plateforme développée par la DGEFP, à l'initiative du Haut-commissariat aux compétences.</a:t>
            </a:r>
          </a:p>
          <a:p>
            <a:pPr algn="just"/>
            <a:r>
              <a:rPr lang="fr-FR" dirty="0">
                <a:effectLst/>
              </a:rPr>
              <a:t>La communauté PIC-PRIC Provence-Alpes-Côte d'Azur est pilotée par la </a:t>
            </a:r>
            <a:r>
              <a:rPr lang="fr-FR" b="1" dirty="0">
                <a:effectLst/>
              </a:rPr>
              <a:t>DREETS</a:t>
            </a:r>
            <a:r>
              <a:rPr lang="fr-FR" dirty="0">
                <a:effectLst/>
              </a:rPr>
              <a:t> et par </a:t>
            </a:r>
            <a:r>
              <a:rPr lang="fr-FR" b="1" dirty="0">
                <a:effectLst/>
              </a:rPr>
              <a:t>Pôle Emploi</a:t>
            </a:r>
            <a:r>
              <a:rPr lang="fr-FR" dirty="0">
                <a:effectLst/>
              </a:rPr>
              <a:t>.</a:t>
            </a:r>
          </a:p>
          <a:p>
            <a:r>
              <a:rPr lang="fr-FR" dirty="0">
                <a:solidFill>
                  <a:srgbClr val="333399"/>
                </a:solidFill>
                <a:effectLst/>
              </a:rPr>
              <a:t>-&gt; On y retrouve de l'information sur les dispositifs, les </a:t>
            </a:r>
            <a:r>
              <a:rPr lang="fr-FR" b="1" dirty="0">
                <a:solidFill>
                  <a:srgbClr val="333399"/>
                </a:solidFill>
                <a:effectLst/>
              </a:rPr>
              <a:t>appels à projets</a:t>
            </a:r>
            <a:r>
              <a:rPr lang="fr-FR" dirty="0">
                <a:solidFill>
                  <a:srgbClr val="333399"/>
                </a:solidFill>
                <a:effectLst/>
              </a:rPr>
              <a:t>, les lauréats, les outils de communication, la </a:t>
            </a:r>
            <a:r>
              <a:rPr lang="fr-FR" b="1" dirty="0">
                <a:solidFill>
                  <a:srgbClr val="333399"/>
                </a:solidFill>
                <a:effectLst/>
              </a:rPr>
              <a:t>cartographie</a:t>
            </a:r>
            <a:r>
              <a:rPr lang="fr-FR" dirty="0">
                <a:solidFill>
                  <a:srgbClr val="333399"/>
                </a:solidFill>
                <a:effectLst/>
              </a:rPr>
              <a:t> des projets et des actions.</a:t>
            </a:r>
            <a:endParaRPr lang="fr-FR" dirty="0"/>
          </a:p>
          <a:p>
            <a:pPr algn="just"/>
            <a:r>
              <a:rPr lang="fr-FR" dirty="0">
                <a:solidFill>
                  <a:srgbClr val="333399"/>
                </a:solidFill>
                <a:effectLst/>
              </a:rPr>
              <a:t>-&gt; Vous pouvez y </a:t>
            </a:r>
            <a:r>
              <a:rPr lang="fr-FR" b="1" dirty="0">
                <a:solidFill>
                  <a:srgbClr val="333399"/>
                </a:solidFill>
                <a:effectLst/>
              </a:rPr>
              <a:t>communiquer</a:t>
            </a:r>
            <a:r>
              <a:rPr lang="fr-FR" dirty="0">
                <a:solidFill>
                  <a:srgbClr val="333399"/>
                </a:solidFill>
                <a:effectLst/>
              </a:rPr>
              <a:t> les éléments concernant vos projets, vos actions, vos événements dans la rubrique actualités, dans le forum ou dans l'agenda.</a:t>
            </a:r>
            <a:endParaRPr lang="fr-FR" dirty="0">
              <a:effectLst/>
            </a:endParaRPr>
          </a:p>
          <a:p>
            <a:pPr algn="just"/>
            <a:r>
              <a:rPr lang="fr-FR" dirty="0">
                <a:solidFill>
                  <a:srgbClr val="333399"/>
                </a:solidFill>
                <a:effectLst/>
              </a:rPr>
              <a:t>-&gt; Vous pouvez aussi disposer d'</a:t>
            </a:r>
            <a:r>
              <a:rPr lang="fr-FR" b="1" dirty="0">
                <a:solidFill>
                  <a:srgbClr val="333399"/>
                </a:solidFill>
                <a:effectLst/>
              </a:rPr>
              <a:t>espaces de travail collaboratifs</a:t>
            </a:r>
            <a:r>
              <a:rPr lang="fr-FR" dirty="0">
                <a:solidFill>
                  <a:srgbClr val="333399"/>
                </a:solidFill>
                <a:effectLst/>
              </a:rPr>
              <a:t> pour les communautés qui souhaitent partager des documents et des éléments en mode projet.</a:t>
            </a:r>
          </a:p>
          <a:p>
            <a:pPr algn="just"/>
            <a:endParaRPr lang="fr-FR" dirty="0">
              <a:effectLst/>
            </a:endParaRPr>
          </a:p>
          <a:p>
            <a:pPr algn="just"/>
            <a:r>
              <a:rPr lang="fr-FR" dirty="0"/>
              <a:t>Inscrivez-vous sur la plateforme LA PLACE si ce n’est pas le cas déjà ! </a:t>
            </a:r>
            <a:endParaRPr lang="fr-FR" dirty="0">
              <a:effectLst/>
            </a:endParaRP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4B1AAB00-CAAD-6299-E3D5-0FA1F09FA9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11619" y="1354351"/>
            <a:ext cx="4097426" cy="4377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539417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Carif Oref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12540</TotalTime>
  <Words>511</Words>
  <Application>Microsoft Office PowerPoint</Application>
  <PresentationFormat>Grand écran</PresentationFormat>
  <Paragraphs>72</Paragraphs>
  <Slides>11</Slides>
  <Notes>11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6" baseType="lpstr">
      <vt:lpstr>Arial</vt:lpstr>
      <vt:lpstr>Calibri</vt:lpstr>
      <vt:lpstr>Noto Sans Symbols</vt:lpstr>
      <vt:lpstr>Symbol</vt:lpstr>
      <vt:lpstr>Thème Carif Oref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Réunion du comité stratégique</dc:title>
  <dc:creator>marie_louise</dc:creator>
  <cp:lastModifiedBy>Anaïs Heraud</cp:lastModifiedBy>
  <cp:revision>62</cp:revision>
  <dcterms:created xsi:type="dcterms:W3CDTF">2021-02-09T14:36:24Z</dcterms:created>
  <dcterms:modified xsi:type="dcterms:W3CDTF">2023-12-13T16:05:10Z</dcterms:modified>
</cp:coreProperties>
</file>